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6" r:id="rId3"/>
    <p:sldId id="296" r:id="rId5"/>
    <p:sldId id="381" r:id="rId6"/>
    <p:sldId id="382" r:id="rId7"/>
    <p:sldId id="383" r:id="rId8"/>
    <p:sldId id="384" r:id="rId9"/>
    <p:sldId id="385" r:id="rId10"/>
    <p:sldId id="386" r:id="rId11"/>
    <p:sldId id="387" r:id="rId12"/>
    <p:sldId id="388" r:id="rId13"/>
    <p:sldId id="380" r:id="rId14"/>
    <p:sldId id="297" r:id="rId15"/>
    <p:sldId id="273" r:id="rId16"/>
    <p:sldId id="415" r:id="rId17"/>
    <p:sldId id="532" r:id="rId18"/>
    <p:sldId id="533" r:id="rId19"/>
    <p:sldId id="534" r:id="rId20"/>
    <p:sldId id="535" r:id="rId21"/>
    <p:sldId id="536" r:id="rId22"/>
    <p:sldId id="537" r:id="rId23"/>
    <p:sldId id="538" r:id="rId24"/>
    <p:sldId id="539" r:id="rId25"/>
    <p:sldId id="308" r:id="rId26"/>
    <p:sldId id="541" r:id="rId27"/>
    <p:sldId id="530" r:id="rId28"/>
    <p:sldId id="298" r:id="rId29"/>
    <p:sldId id="416" r:id="rId30"/>
    <p:sldId id="417" r:id="rId31"/>
    <p:sldId id="429" r:id="rId32"/>
    <p:sldId id="300" r:id="rId33"/>
    <p:sldId id="301" r:id="rId34"/>
    <p:sldId id="302" r:id="rId35"/>
    <p:sldId id="303" r:id="rId36"/>
    <p:sldId id="327" r:id="rId37"/>
    <p:sldId id="328" r:id="rId38"/>
    <p:sldId id="344" r:id="rId39"/>
    <p:sldId id="332" r:id="rId40"/>
    <p:sldId id="405" r:id="rId41"/>
    <p:sldId id="406" r:id="rId42"/>
    <p:sldId id="407" r:id="rId43"/>
    <p:sldId id="408" r:id="rId44"/>
    <p:sldId id="409" r:id="rId45"/>
    <p:sldId id="410" r:id="rId46"/>
    <p:sldId id="411" r:id="rId47"/>
    <p:sldId id="412" r:id="rId48"/>
    <p:sldId id="413" r:id="rId49"/>
    <p:sldId id="545" r:id="rId50"/>
    <p:sldId id="546" r:id="rId51"/>
    <p:sldId id="547" r:id="rId52"/>
    <p:sldId id="414" r:id="rId53"/>
    <p:sldId id="398" r:id="rId54"/>
    <p:sldId id="399" r:id="rId55"/>
    <p:sldId id="400" r:id="rId56"/>
    <p:sldId id="401" r:id="rId57"/>
    <p:sldId id="402" r:id="rId58"/>
    <p:sldId id="403" r:id="rId59"/>
    <p:sldId id="345" r:id="rId60"/>
    <p:sldId id="335" r:id="rId61"/>
    <p:sldId id="336" r:id="rId62"/>
    <p:sldId id="337" r:id="rId63"/>
    <p:sldId id="338" r:id="rId64"/>
    <p:sldId id="339" r:id="rId65"/>
    <p:sldId id="543" r:id="rId66"/>
    <p:sldId id="333" r:id="rId67"/>
    <p:sldId id="526" r:id="rId68"/>
    <p:sldId id="527" r:id="rId69"/>
    <p:sldId id="528" r:id="rId70"/>
    <p:sldId id="529" r:id="rId71"/>
    <p:sldId id="423" r:id="rId72"/>
    <p:sldId id="422" r:id="rId73"/>
    <p:sldId id="430" r:id="rId74"/>
    <p:sldId id="431" r:id="rId75"/>
    <p:sldId id="421" r:id="rId76"/>
    <p:sldId id="425" r:id="rId77"/>
    <p:sldId id="503" r:id="rId78"/>
    <p:sldId id="504" r:id="rId79"/>
    <p:sldId id="505" r:id="rId80"/>
    <p:sldId id="506" r:id="rId81"/>
    <p:sldId id="507" r:id="rId82"/>
    <p:sldId id="508" r:id="rId83"/>
    <p:sldId id="509" r:id="rId84"/>
    <p:sldId id="510" r:id="rId85"/>
    <p:sldId id="511" r:id="rId86"/>
    <p:sldId id="512" r:id="rId87"/>
    <p:sldId id="513" r:id="rId88"/>
    <p:sldId id="514" r:id="rId89"/>
    <p:sldId id="515" r:id="rId90"/>
    <p:sldId id="516" r:id="rId91"/>
    <p:sldId id="517" r:id="rId92"/>
    <p:sldId id="518" r:id="rId93"/>
    <p:sldId id="519" r:id="rId94"/>
    <p:sldId id="522" r:id="rId95"/>
    <p:sldId id="525" r:id="rId96"/>
    <p:sldId id="521" r:id="rId97"/>
    <p:sldId id="524" r:id="rId98"/>
    <p:sldId id="523"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559" r:id="rId112"/>
    <p:sldId id="548" r:id="rId113"/>
    <p:sldId id="549" r:id="rId114"/>
    <p:sldId id="550" r:id="rId115"/>
    <p:sldId id="551" r:id="rId116"/>
    <p:sldId id="552" r:id="rId117"/>
    <p:sldId id="553" r:id="rId118"/>
    <p:sldId id="554" r:id="rId119"/>
    <p:sldId id="555" r:id="rId120"/>
    <p:sldId id="557" r:id="rId121"/>
    <p:sldId id="556" r:id="rId122"/>
    <p:sldId id="558" r:id="rId123"/>
    <p:sldId id="309" r:id="rId124"/>
    <p:sldId id="310" r:id="rId125"/>
    <p:sldId id="312" r:id="rId126"/>
    <p:sldId id="316" r:id="rId127"/>
    <p:sldId id="315" r:id="rId128"/>
    <p:sldId id="271" r:id="rId129"/>
    <p:sldId id="272" r:id="rId130"/>
    <p:sldId id="279" r:id="rId131"/>
    <p:sldId id="260" r:id="rId132"/>
    <p:sldId id="261" r:id="rId133"/>
    <p:sldId id="262" r:id="rId134"/>
    <p:sldId id="281" r:id="rId135"/>
    <p:sldId id="283" r:id="rId136"/>
    <p:sldId id="282" r:id="rId137"/>
    <p:sldId id="284" r:id="rId138"/>
    <p:sldId id="263" r:id="rId139"/>
    <p:sldId id="264" r:id="rId140"/>
    <p:sldId id="285"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1806" y="-912"/>
      </p:cViewPr>
      <p:guideLst>
        <p:guide orient="horz" pos="2128"/>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4" Type="http://schemas.openxmlformats.org/officeDocument/2006/relationships/tableStyles" Target="tableStyles.xml"/><Relationship Id="rId143" Type="http://schemas.openxmlformats.org/officeDocument/2006/relationships/viewProps" Target="viewProps.xml"/><Relationship Id="rId142" Type="http://schemas.openxmlformats.org/officeDocument/2006/relationships/presProps" Target="presProps.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3D9909-5E3A-4F02-AFB9-FB5FD2679477}"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945B0F-1006-4474-A77B-35B6AFDC30E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To evaluate this we used the multivariate </a:t>
            </a:r>
            <a:r>
              <a:rPr lang="en-US" sz="1200" kern="1200" dirty="0" err="1">
                <a:solidFill>
                  <a:schemeClr val="tx1"/>
                </a:solidFill>
                <a:effectLst/>
                <a:latin typeface="+mn-lt"/>
                <a:ea typeface="+mn-ea"/>
                <a:cs typeface="+mn-cs"/>
              </a:rPr>
              <a:t>extention</a:t>
            </a:r>
            <a:r>
              <a:rPr lang="en-US" sz="1200" kern="1200" dirty="0">
                <a:solidFill>
                  <a:schemeClr val="tx1"/>
                </a:solidFill>
                <a:effectLst/>
                <a:latin typeface="+mn-lt"/>
                <a:ea typeface="+mn-ea"/>
                <a:cs typeface="+mn-cs"/>
              </a:rPr>
              <a:t> of the OU model under the framework of the mixed gaussian phylogenetic models.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general from of these models is the one detailed in this differential equation which describes the behavior of the phenotypes through time.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This equation is divided in a deterministic portion and a stochastic portion.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On the deterministic part, we have two main parameters, which are the optima theta, the matrix H which controls the pull to the optima.</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On the stochastic portion we have sigma, which is the matrix that defines the stochastic rate of change.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If H is a matrix of zeros, then this model is a pure </a:t>
            </a:r>
            <a:r>
              <a:rPr lang="en-US" sz="1200" kern="1200" dirty="0" err="1">
                <a:solidFill>
                  <a:schemeClr val="tx1"/>
                </a:solidFill>
                <a:effectLst/>
                <a:latin typeface="+mn-lt"/>
                <a:ea typeface="+mn-ea"/>
                <a:cs typeface="+mn-cs"/>
              </a:rPr>
              <a:t>brownian</a:t>
            </a:r>
            <a:r>
              <a:rPr lang="en-US" sz="1200" kern="1200" dirty="0">
                <a:solidFill>
                  <a:schemeClr val="tx1"/>
                </a:solidFill>
                <a:effectLst/>
                <a:latin typeface="+mn-lt"/>
                <a:ea typeface="+mn-ea"/>
                <a:cs typeface="+mn-cs"/>
              </a:rPr>
              <a:t> motion model, so it accommodates both models </a:t>
            </a:r>
            <a:r>
              <a:rPr lang="en-US" sz="1200" kern="1200" dirty="0" err="1">
                <a:solidFill>
                  <a:schemeClr val="tx1"/>
                </a:solidFill>
                <a:effectLst/>
                <a:latin typeface="+mn-lt"/>
                <a:ea typeface="+mn-ea"/>
                <a:cs typeface="+mn-cs"/>
              </a:rPr>
              <a:t>easly</a:t>
            </a:r>
            <a:r>
              <a:rPr 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Under a strictly microevolutionary interpretation these parts can be interpreted as a stabilizing selection portion and a genetic drift portion, with the deterministic parameters describing elements of the adaptive landscape, such as the optima and the rate of attraction of the optima, and on the stochastic portion we have sigma which now can be viewed as the rate of genetic drift.</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follow this microevolutionary interpretation, sigma is no longer a free parameter, because the rate of drift will be proportional to the amount of genetic variation, here represented by G, on those same traits. In other words, under a </a:t>
            </a:r>
            <a:r>
              <a:rPr lang="en-US" dirty="0" err="1"/>
              <a:t>microevolutionaty</a:t>
            </a:r>
            <a:r>
              <a:rPr lang="en-US" dirty="0"/>
              <a:t> interpretation, sigma will be proportional to G.</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used this framework to construct microevolutionary models, here in orange, that makes the explicit assumption about the rate of evolution, and </a:t>
            </a:r>
            <a:r>
              <a:rPr lang="en-US" dirty="0" err="1"/>
              <a:t>macroevolutionaty</a:t>
            </a:r>
            <a:r>
              <a:rPr lang="en-US" dirty="0"/>
              <a:t> models which makes no such assumptions. We also </a:t>
            </a:r>
            <a:r>
              <a:rPr lang="en-US" dirty="0" err="1"/>
              <a:t>fited</a:t>
            </a:r>
            <a:r>
              <a:rPr lang="en-US" dirty="0"/>
              <a:t> a mixed model that allows for multi-regime models to be proposed for the dataset. All these models where fit under maximum likelihood</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some results: for both naïve quantifications, we find evidence of a multi regime macroevolutionary models, with allows parameter heterogeneity.</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models, our diversity was </a:t>
            </a:r>
            <a:r>
              <a:rPr lang="en-US" dirty="0" err="1"/>
              <a:t>diveded</a:t>
            </a:r>
            <a:r>
              <a:rPr lang="en-US" dirty="0"/>
              <a:t> on three regimes: one ancestral one that also included </a:t>
            </a:r>
            <a:r>
              <a:rPr lang="en-US" dirty="0" err="1"/>
              <a:t>tasiidaes</a:t>
            </a:r>
            <a:r>
              <a:rPr lang="en-US" dirty="0"/>
              <a:t>, one for </a:t>
            </a:r>
            <a:r>
              <a:rPr lang="en-US" dirty="0" err="1"/>
              <a:t>lemuriformes</a:t>
            </a:r>
            <a:r>
              <a:rPr lang="en-US" dirty="0"/>
              <a:t>, and another one for </a:t>
            </a:r>
            <a:r>
              <a:rPr lang="en-US" dirty="0" err="1"/>
              <a:t>similiformes</a:t>
            </a:r>
            <a:r>
              <a:rPr lang="en-US" dirty="0"/>
              <a:t>, which are monkeys and apes.</a:t>
            </a:r>
            <a:endParaRPr lang="en-US" dirty="0"/>
          </a:p>
          <a:p>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evaluate the ICM variables, the preferred model was the microevolutionary OU model, in accordance with our hypothesis, showing that the developmentally informed space provided a bridge to connect micro and macroevolution.</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t>
            </a:r>
            <a:r>
              <a:rPr lang="en-US" dirty="0" err="1"/>
              <a:t>conection</a:t>
            </a:r>
            <a:r>
              <a:rPr lang="en-US" dirty="0"/>
              <a:t> now made, we can now use microevolutionary theory to map phenomena at large scales. For example we can both quantify the rates of genetic drift over millions of years and visualize the adaptive landscape of teeth evolution in primates.</a:t>
            </a:r>
            <a:endParaRPr lang="en-US" dirty="0"/>
          </a:p>
          <a:p>
            <a:endParaRPr lang="en-US" dirty="0"/>
          </a:p>
          <a:p>
            <a:r>
              <a:rPr lang="en-US" dirty="0"/>
              <a:t>Looking at these results we can imply that the developmental process seem to impose a corridor like adaptive landscape where primate species are moving almost neutrally within it, producing all observed variation in the fossil record and extant species</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prstGeom prst="rect">
            <a:avLst/>
          </a:prstGeo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smtClean="0"/>
          </a:p>
        </p:txBody>
      </p:sp>
      <p:sp>
        <p:nvSpPr>
          <p:cNvPr id="983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defRPr/>
            </a:pPr>
            <a:fld id="{0F7E1967-9CA4-4888-BF92-20697FC4C483}" type="slidenum">
              <a:rPr lang="en-US" smtClean="0"/>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a:t>
            </a:r>
            <a:r>
              <a:rPr lang="en-US" baseline="0" dirty="0" smtClean="0"/>
              <a:t> model has some issues when it comes to statistical estimation of parameters (likelihood ridges of correlated parameters). </a:t>
            </a:r>
            <a:endParaRPr lang="en-US" baseline="0" dirty="0" smtClean="0"/>
          </a:p>
          <a:p>
            <a:pPr marL="171450" indent="-171450">
              <a:buFont typeface="Arial" panose="020B0604020202020204" pitchFamily="34" charset="0"/>
              <a:buChar char="•"/>
            </a:pPr>
            <a:r>
              <a:rPr lang="en-US" baseline="0" dirty="0" smtClean="0"/>
              <a:t>However, only small areas on that ridge may be biologically realistic or feasible. Ignored by current methods. </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But</a:t>
            </a:r>
            <a:r>
              <a:rPr lang="en-US" baseline="0" dirty="0" smtClean="0"/>
              <a:t> recently, there have been many papers questioning the inferences that are made with comparative approaches; perhaps best encapsulated by an entire symposium at a recent evolution conference on the “dark side of comparative methods”. </a:t>
            </a:r>
            <a:endParaRPr lang="en-US" baseline="0"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a:t>
            </a:r>
            <a:r>
              <a:rPr lang="en-US" baseline="0" dirty="0" smtClean="0"/>
              <a:t> model has some issues when it comes to statistical estimation of parameters (likelihood ridges of correlated parameters). </a:t>
            </a:r>
            <a:endParaRPr lang="en-US" baseline="0" dirty="0" smtClean="0"/>
          </a:p>
          <a:p>
            <a:pPr marL="171450" indent="-171450">
              <a:buFont typeface="Arial" panose="020B0604020202020204" pitchFamily="34" charset="0"/>
              <a:buChar char="•"/>
            </a:pPr>
            <a:r>
              <a:rPr lang="en-US" baseline="0" dirty="0" smtClean="0"/>
              <a:t>However, only small areas on that ridge may be biologically realistic or feasible. Ignored by current methods. </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CDA2C4-E26D-4C88-A33D-4BB2393C1611}"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Slide Image Placeholder 1"/>
          <p:cNvSpPr>
            <a:spLocks noGrp="1" noRot="1" noChangeAspect="1"/>
          </p:cNvSpPr>
          <p:nvPr>
            <p:ph type="sldImg"/>
          </p:nvPr>
        </p:nvSpPr>
        <p:spPr>
          <a:xfrm>
            <a:off x="1143000" y="685800"/>
            <a:ext cx="4572000" cy="3429000"/>
          </a:xfrm>
          <a:prstGeom prst="rect">
            <a:avLst/>
          </a:prstGeom>
          <a:noFill/>
          <a:ln w="12700" cap="flat" cmpd="sng">
            <a:solidFill>
              <a:srgbClr val="000000"/>
            </a:solidFill>
            <a:prstDash val="solid"/>
            <a:round/>
            <a:headEnd type="none" w="med" len="med"/>
            <a:tailEnd type="none" w="med" len="med"/>
          </a:ln>
        </p:spPr>
      </p:sp>
      <p:sp>
        <p:nvSpPr>
          <p:cNvPr id="67586" name="Notes Placeholder 2"/>
          <p:cNvSpPr>
            <a:spLocks noGrp="1"/>
          </p:cNvSpPr>
          <p:nvPr>
            <p:ph type="body"/>
          </p:nvPr>
        </p:nvSpPr>
        <p:spPr/>
        <p:txBody>
          <a:bodyPr lIns="91440" tIns="45720" rIns="91440" bIns="45720" anchor="t" anchorCtr="0"/>
          <a:p>
            <a:pPr lvl="0"/>
            <a:endParaRPr lang="en-US" altLang="en-US" dirty="0"/>
          </a:p>
        </p:txBody>
      </p:sp>
      <p:sp>
        <p:nvSpPr>
          <p:cNvPr id="67587" name="Slide Number Placeholder 3"/>
          <p:cNvSpPr>
            <a:spLocks noGrp="1"/>
          </p:cNvSpPr>
          <p:nvPr>
            <p:ph type="sldNum" sz="quarter"/>
          </p:nvPr>
        </p:nvSpPr>
        <p:spPr>
          <a:xfrm>
            <a:off x="3884613" y="8685213"/>
            <a:ext cx="2971800" cy="457200"/>
          </a:xfrm>
          <a:prstGeom prst="rect">
            <a:avLst/>
          </a:prstGeom>
          <a:noFill/>
          <a:ln w="9525">
            <a:noFill/>
          </a:ln>
        </p:spPr>
        <p:txBody>
          <a:bodyPr lIns="91440" tIns="45720" rIns="91440" bIns="45720" anchor="b" anchorCtr="0"/>
          <a:p>
            <a:pPr lvl="0" algn="r"/>
            <a:fld id="{9A0DB2DC-4C9A-4742-B13C-FB6460FD3503}" type="slidenum">
              <a:rPr lang="en-US" altLang="en-US" sz="1200"/>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dirty="0">
                <a:solidFill>
                  <a:schemeClr val="tx1"/>
                </a:solidFill>
                <a:effectLst/>
                <a:latin typeface="+mn-lt"/>
                <a:ea typeface="+mn-ea"/>
                <a:cs typeface="+mn-cs"/>
              </a:rPr>
              <a:t>A good example of the work I aim at doing is the one that I am developing in collaboration with Josef Uyeda, from </a:t>
            </a:r>
            <a:r>
              <a:rPr lang="en-US" sz="1200" b="0" i="0" u="none" kern="1200" dirty="0" err="1">
                <a:solidFill>
                  <a:schemeClr val="tx1"/>
                </a:solidFill>
                <a:effectLst/>
                <a:latin typeface="+mn-lt"/>
                <a:ea typeface="+mn-ea"/>
                <a:cs typeface="+mn-cs"/>
              </a:rPr>
              <a:t>virginia</a:t>
            </a:r>
            <a:r>
              <a:rPr lang="en-US" sz="1200" b="0" i="0" u="none" kern="1200" dirty="0">
                <a:solidFill>
                  <a:schemeClr val="tx1"/>
                </a:solidFill>
                <a:effectLst/>
                <a:latin typeface="+mn-lt"/>
                <a:ea typeface="+mn-ea"/>
                <a:cs typeface="+mn-cs"/>
              </a:rPr>
              <a:t> tech, and Carrie </a:t>
            </a:r>
            <a:r>
              <a:rPr lang="en-US" sz="1200" b="0" i="0" u="none" kern="1200" dirty="0" err="1">
                <a:solidFill>
                  <a:schemeClr val="tx1"/>
                </a:solidFill>
                <a:effectLst/>
                <a:latin typeface="+mn-lt"/>
                <a:ea typeface="+mn-ea"/>
                <a:cs typeface="+mn-cs"/>
              </a:rPr>
              <a:t>Mongle</a:t>
            </a:r>
            <a:r>
              <a:rPr lang="en-US" sz="1200" b="0" i="0" u="none" kern="1200" dirty="0">
                <a:solidFill>
                  <a:schemeClr val="tx1"/>
                </a:solidFill>
                <a:effectLst/>
                <a:latin typeface="+mn-lt"/>
                <a:ea typeface="+mn-ea"/>
                <a:cs typeface="+mn-cs"/>
              </a:rPr>
              <a:t>, from Stony Brook, in which we are investigating the evolution of molar teeth in primates.</a:t>
            </a:r>
            <a:endParaRPr lang="en-US" sz="1200" b="0" i="0" u="none" kern="1200" dirty="0">
              <a:solidFill>
                <a:schemeClr val="tx1"/>
              </a:solidFill>
              <a:effectLst/>
              <a:latin typeface="+mn-lt"/>
              <a:ea typeface="+mn-ea"/>
              <a:cs typeface="+mn-cs"/>
            </a:endParaRP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The mammalian molar is an amazing model for the study of phenotypic diversification for numerous reasons. </a:t>
            </a:r>
            <a:endParaRPr lang="en-US" sz="1200" b="0" i="0" u="none" kern="1200" dirty="0">
              <a:solidFill>
                <a:schemeClr val="tx1"/>
              </a:solidFill>
              <a:effectLst/>
              <a:latin typeface="+mn-lt"/>
              <a:ea typeface="+mn-ea"/>
              <a:cs typeface="+mn-cs"/>
            </a:endParaRPr>
          </a:p>
          <a:p>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70B299A-C199-644C-A7C6-A7AF9FD3087D}"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Second, and more importantly, there is a very well described and corroborated model for the development of lower molars, called the inhibitory </a:t>
            </a:r>
            <a:r>
              <a:rPr lang="en-US" sz="1200" kern="1200" dirty="0" err="1">
                <a:solidFill>
                  <a:schemeClr val="tx1"/>
                </a:solidFill>
                <a:effectLst/>
                <a:latin typeface="+mn-lt"/>
                <a:ea typeface="+mn-ea"/>
                <a:cs typeface="+mn-cs"/>
              </a:rPr>
              <a:t>cascate</a:t>
            </a:r>
            <a:r>
              <a:rPr lang="en-US" sz="1200" kern="1200" dirty="0">
                <a:solidFill>
                  <a:schemeClr val="tx1"/>
                </a:solidFill>
                <a:effectLst/>
                <a:latin typeface="+mn-lt"/>
                <a:ea typeface="+mn-ea"/>
                <a:cs typeface="+mn-cs"/>
              </a:rPr>
              <a:t> model. This model dictates some rules that mammalian teeth phenotypes tend to follow.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Specifically, this model says that the relative size or area of individual molars teeth will progressively increase or decrease along the molar row, due to a balance between inhibition or activation factors. So this delineates a natural </a:t>
            </a:r>
            <a:r>
              <a:rPr lang="en-US" sz="1200" kern="1200" dirty="0" err="1">
                <a:solidFill>
                  <a:schemeClr val="tx1"/>
                </a:solidFill>
                <a:effectLst/>
                <a:latin typeface="+mn-lt"/>
                <a:ea typeface="+mn-ea"/>
                <a:cs typeface="+mn-cs"/>
              </a:rPr>
              <a:t>morphospace</a:t>
            </a:r>
            <a:r>
              <a:rPr lang="en-US" sz="1200" kern="1200" dirty="0">
                <a:solidFill>
                  <a:schemeClr val="tx1"/>
                </a:solidFill>
                <a:effectLst/>
                <a:latin typeface="+mn-lt"/>
                <a:ea typeface="+mn-ea"/>
                <a:cs typeface="+mn-cs"/>
              </a:rPr>
              <a:t>, defined by the relative sizes of the second and third molars, making this a perfect subject for our test.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And viola! We have a biologically informed </a:t>
            </a:r>
            <a:r>
              <a:rPr lang="en-US" sz="1200" kern="1200" dirty="0" err="1">
                <a:solidFill>
                  <a:schemeClr val="tx1"/>
                </a:solidFill>
                <a:effectLst/>
                <a:latin typeface="+mn-lt"/>
                <a:ea typeface="+mn-ea"/>
                <a:cs typeface="+mn-cs"/>
              </a:rPr>
              <a:t>morphospace</a:t>
            </a:r>
            <a:r>
              <a:rPr lang="en-US" sz="1200" kern="1200" dirty="0">
                <a:solidFill>
                  <a:schemeClr val="tx1"/>
                </a:solidFill>
                <a:effectLst/>
                <a:latin typeface="+mn-lt"/>
                <a:ea typeface="+mn-ea"/>
                <a:cs typeface="+mn-cs"/>
              </a:rPr>
              <a:t>. What we need now is to construct models of that allows us to test if microevolutionary models can be actually fit to this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950E88-61F0-4CF5-B262-F12B853DF30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950E88-61F0-4CF5-B262-F12B853DF30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950E88-61F0-4CF5-B262-F12B853DF30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950E88-61F0-4CF5-B262-F12B853DF30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79950E88-61F0-4CF5-B262-F12B853DF30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79950E88-61F0-4CF5-B262-F12B853DF30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79950E88-61F0-4CF5-B262-F12B853DF305}"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950E88-61F0-4CF5-B262-F12B853DF305}"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950E88-61F0-4CF5-B262-F12B853DF305}"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950E88-61F0-4CF5-B262-F12B853DF30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950E88-61F0-4CF5-B262-F12B853DF30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950E88-61F0-4CF5-B262-F12B853DF305}" type="datetimeFigureOut">
              <a:rPr lang="en-US" smtClean="0"/>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9C79C3-F210-416B-A521-0F1A6D8E416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chemeClr val="accent2">
              <a:lumMod val="60000"/>
              <a:lumOff val="40000"/>
            </a:schemeClr>
          </a:solidFill>
          <a:latin typeface="Minion Pro Cond"/>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09.png"/><Relationship Id="rId1" Type="http://schemas.openxmlformats.org/officeDocument/2006/relationships/image" Target="../media/image108.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11.png"/><Relationship Id="rId1" Type="http://schemas.openxmlformats.org/officeDocument/2006/relationships/image" Target="../media/image110.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13.emf"/></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16.png"/><Relationship Id="rId1" Type="http://schemas.openxmlformats.org/officeDocument/2006/relationships/image" Target="../media/image11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31.jpeg"/><Relationship Id="rId1" Type="http://schemas.openxmlformats.org/officeDocument/2006/relationships/image" Target="../media/image130.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6.wdp"/><Relationship Id="rId1" Type="http://schemas.openxmlformats.org/officeDocument/2006/relationships/image" Target="../media/image15.png"/></Relationships>
</file>

<file path=ppt/slides/_rels/slide130.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13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84.png"/><Relationship Id="rId1" Type="http://schemas.openxmlformats.org/officeDocument/2006/relationships/image" Target="../media/image83.GI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36.png"/><Relationship Id="rId1" Type="http://schemas.openxmlformats.org/officeDocument/2006/relationships/image" Target="../media/image135.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6.wdp"/><Relationship Id="rId1" Type="http://schemas.openxmlformats.org/officeDocument/2006/relationships/image" Target="../media/image1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GI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GI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GI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GI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GIF"/><Relationship Id="rId1" Type="http://schemas.openxmlformats.org/officeDocument/2006/relationships/image" Target="../media/image33.GI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GIF"/></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61.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2.png"/><Relationship Id="rId2" Type="http://schemas.openxmlformats.org/officeDocument/2006/relationships/image" Target="../media/image51.png"/><Relationship Id="rId15" Type="http://schemas.openxmlformats.org/officeDocument/2006/relationships/notesSlide" Target="../notesSlides/notesSlide4.xml"/><Relationship Id="rId14" Type="http://schemas.openxmlformats.org/officeDocument/2006/relationships/slideLayout" Target="../slideLayouts/slideLayout2.xml"/><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50.png"/></Relationships>
</file>

<file path=ppt/slides/_rels/slide62.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7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7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84.png"/><Relationship Id="rId1" Type="http://schemas.openxmlformats.org/officeDocument/2006/relationships/image" Target="../media/image83.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2.png"/><Relationship Id="rId2" Type="http://schemas.openxmlformats.org/officeDocument/2006/relationships/image" Target="../media/image51.png"/><Relationship Id="rId15" Type="http://schemas.openxmlformats.org/officeDocument/2006/relationships/notesSlide" Target="../notesSlides/notesSlide5.xml"/><Relationship Id="rId14" Type="http://schemas.openxmlformats.org/officeDocument/2006/relationships/slideLayout" Target="../slideLayouts/slideLayout2.xml"/><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jpeg"/><Relationship Id="rId1" Type="http://schemas.openxmlformats.org/officeDocument/2006/relationships/image" Target="../media/image86.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8.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8.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jpe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90.GIF"/><Relationship Id="rId2" Type="http://schemas.openxmlformats.org/officeDocument/2006/relationships/image" Target="../media/image5.GIF"/><Relationship Id="rId1" Type="http://schemas.openxmlformats.org/officeDocument/2006/relationships/image" Target="../media/image88.jpe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1.png"/><Relationship Id="rId2" Type="http://schemas.openxmlformats.org/officeDocument/2006/relationships/image" Target="../media/image83.GIF"/><Relationship Id="rId1" Type="http://schemas.openxmlformats.org/officeDocument/2006/relationships/image" Target="../media/image88.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2.jpe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image" Target="../media/image93.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5.png"/><Relationship Id="rId2" Type="http://schemas.openxmlformats.org/officeDocument/2006/relationships/image" Target="../media/image93.jpeg"/><Relationship Id="rId1" Type="http://schemas.openxmlformats.org/officeDocument/2006/relationships/image" Target="../media/image88.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9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image" Target="../media/image99.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lum contrast="24000"/>
          </a:blip>
          <a:stretch>
            <a:fillRect/>
          </a:stretch>
        </p:blipFill>
        <p:spPr>
          <a:xfrm flipH="1">
            <a:off x="-990600" y="1447800"/>
            <a:ext cx="8132445" cy="5421630"/>
          </a:xfrm>
          <a:prstGeom prst="rect">
            <a:avLst/>
          </a:prstGeom>
        </p:spPr>
      </p:pic>
      <p:pic>
        <p:nvPicPr>
          <p:cNvPr id="4" name="Picture 3"/>
          <p:cNvPicPr>
            <a:picLocks noChangeAspect="1"/>
          </p:cNvPicPr>
          <p:nvPr/>
        </p:nvPicPr>
        <p:blipFill>
          <a:blip r:embed="rId1">
            <a:lum contrast="24000"/>
          </a:blip>
          <a:stretch>
            <a:fillRect/>
          </a:stretch>
        </p:blipFill>
        <p:spPr>
          <a:xfrm>
            <a:off x="4953000" y="1360170"/>
            <a:ext cx="8132445" cy="5421630"/>
          </a:xfrm>
          <a:prstGeom prst="rect">
            <a:avLst/>
          </a:prstGeom>
        </p:spPr>
      </p:pic>
      <p:sp>
        <p:nvSpPr>
          <p:cNvPr id="13" name="Oval 12"/>
          <p:cNvSpPr/>
          <p:nvPr/>
        </p:nvSpPr>
        <p:spPr>
          <a:xfrm>
            <a:off x="3011805" y="2028190"/>
            <a:ext cx="1905000" cy="2032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7362190" y="2079625"/>
            <a:ext cx="1905000" cy="2032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a:spLocks noGrp="1"/>
          </p:cNvSpPr>
          <p:nvPr>
            <p:ph type="ctrTitle"/>
          </p:nvPr>
        </p:nvSpPr>
        <p:spPr>
          <a:xfrm>
            <a:off x="1600200" y="892175"/>
            <a:ext cx="9065895" cy="1470025"/>
          </a:xfrm>
        </p:spPr>
        <p:txBody>
          <a:bodyPr>
            <a:noAutofit/>
          </a:bodyPr>
          <a:lstStyle/>
          <a:p>
            <a:r>
              <a:rPr lang="en-US" sz="4800" dirty="0">
                <a:solidFill>
                  <a:schemeClr val="bg1">
                    <a:lumMod val="95000"/>
                  </a:schemeClr>
                </a:solidFill>
              </a:rPr>
              <a:t>Modeling adaptation on trees</a:t>
            </a:r>
            <a:br>
              <a:rPr lang="en-US" sz="6600" dirty="0">
                <a:solidFill>
                  <a:schemeClr val="bg1">
                    <a:lumMod val="95000"/>
                  </a:schemeClr>
                </a:solidFill>
              </a:rPr>
            </a:br>
            <a:r>
              <a:rPr lang="en-US" sz="3200" dirty="0">
                <a:solidFill>
                  <a:schemeClr val="bg1">
                    <a:lumMod val="95000"/>
                  </a:schemeClr>
                </a:solidFill>
              </a:rPr>
              <a:t>Chamela w</a:t>
            </a:r>
            <a:r>
              <a:rPr lang="en-US" sz="3200" dirty="0" smtClean="0">
                <a:solidFill>
                  <a:schemeClr val="bg1">
                    <a:lumMod val="95000"/>
                  </a:schemeClr>
                </a:solidFill>
              </a:rPr>
              <a:t>orkshop</a:t>
            </a:r>
            <a:br>
              <a:rPr lang="en-US" sz="3200" dirty="0" smtClean="0">
                <a:solidFill>
                  <a:schemeClr val="bg1">
                    <a:lumMod val="95000"/>
                  </a:schemeClr>
                </a:solidFill>
              </a:rPr>
            </a:br>
            <a:r>
              <a:rPr lang="en-US" sz="3200" dirty="0" smtClean="0">
                <a:solidFill>
                  <a:schemeClr val="bg1">
                    <a:lumMod val="95000"/>
                  </a:schemeClr>
                </a:solidFill>
              </a:rPr>
              <a:t>SSB 2023</a:t>
            </a:r>
            <a:endParaRPr lang="en-US" sz="3200" dirty="0" smtClean="0">
              <a:solidFill>
                <a:schemeClr val="bg1">
                  <a:lumMod val="95000"/>
                </a:schemeClr>
              </a:solidFill>
            </a:endParaRPr>
          </a:p>
        </p:txBody>
      </p:sp>
      <p:sp>
        <p:nvSpPr>
          <p:cNvPr id="3" name="Subtitle 2"/>
          <p:cNvSpPr>
            <a:spLocks noGrp="1"/>
          </p:cNvSpPr>
          <p:nvPr>
            <p:ph type="subTitle" idx="1"/>
          </p:nvPr>
        </p:nvSpPr>
        <p:spPr>
          <a:xfrm>
            <a:off x="3011534" y="4953000"/>
            <a:ext cx="6400800" cy="1752600"/>
          </a:xfrm>
        </p:spPr>
        <p:txBody>
          <a:bodyPr>
            <a:normAutofit lnSpcReduction="10000"/>
          </a:bodyPr>
          <a:lstStyle/>
          <a:p>
            <a:r>
              <a:rPr lang="en-US" dirty="0" smtClean="0">
                <a:solidFill>
                  <a:schemeClr val="bg1"/>
                </a:solidFill>
              </a:rPr>
              <a:t>Josef C </a:t>
            </a:r>
            <a:r>
              <a:rPr lang="en-US" dirty="0" err="1" smtClean="0">
                <a:solidFill>
                  <a:schemeClr val="bg1"/>
                </a:solidFill>
              </a:rPr>
              <a:t>Uyeda</a:t>
            </a:r>
            <a:endParaRPr lang="en-US" dirty="0" err="1" smtClean="0">
              <a:solidFill>
                <a:schemeClr val="bg1"/>
              </a:solidFill>
            </a:endParaRPr>
          </a:p>
          <a:p>
            <a:r>
              <a:rPr lang="en-US" dirty="0" err="1" smtClean="0">
                <a:solidFill>
                  <a:schemeClr val="bg1"/>
                </a:solidFill>
              </a:rPr>
              <a:t>Virginia Tech</a:t>
            </a:r>
            <a:endParaRPr lang="en-US" dirty="0" smtClean="0">
              <a:solidFill>
                <a:schemeClr val="bg1"/>
              </a:solidFill>
            </a:endParaRPr>
          </a:p>
          <a:p>
            <a:r>
              <a:rPr lang="en-US" dirty="0" smtClean="0">
                <a:solidFill>
                  <a:schemeClr val="bg1"/>
                </a:solidFill>
              </a:rPr>
              <a:t>juyeda@vt.edu</a:t>
            </a:r>
            <a:endParaRPr lang="en-US" dirty="0">
              <a:solidFill>
                <a:schemeClr val="bg1"/>
              </a:solidFill>
            </a:endParaRPr>
          </a:p>
        </p:txBody>
      </p:sp>
      <p:pic>
        <p:nvPicPr>
          <p:cNvPr id="10" name="Picture 9"/>
          <p:cNvPicPr>
            <a:picLocks noChangeAspect="1"/>
          </p:cNvPicPr>
          <p:nvPr/>
        </p:nvPicPr>
        <p:blipFill>
          <a:blip r:embed="rId2">
            <a:clrChange>
              <a:clrFrom>
                <a:srgbClr val="FFFFFF">
                  <a:alpha val="100000"/>
                </a:srgbClr>
              </a:clrFrom>
              <a:clrTo>
                <a:srgbClr val="FFFFFF">
                  <a:alpha val="100000"/>
                  <a:alpha val="0"/>
                </a:srgbClr>
              </a:clrTo>
            </a:clrChange>
            <a:lum contrast="-30000"/>
          </a:blip>
          <a:stretch>
            <a:fillRect/>
          </a:stretch>
        </p:blipFill>
        <p:spPr>
          <a:xfrm>
            <a:off x="2971800" y="1793240"/>
            <a:ext cx="1998980" cy="2631440"/>
          </a:xfrm>
          <a:prstGeom prst="rect">
            <a:avLst/>
          </a:prstGeom>
        </p:spPr>
      </p:pic>
      <p:pic>
        <p:nvPicPr>
          <p:cNvPr id="11" name="Picture 10"/>
          <p:cNvPicPr>
            <a:picLocks noChangeAspect="1"/>
          </p:cNvPicPr>
          <p:nvPr/>
        </p:nvPicPr>
        <p:blipFill>
          <a:blip r:embed="rId2">
            <a:clrChange>
              <a:clrFrom>
                <a:srgbClr val="FFFFFF">
                  <a:alpha val="100000"/>
                </a:srgbClr>
              </a:clrFrom>
              <a:clrTo>
                <a:srgbClr val="FFFFFF">
                  <a:alpha val="100000"/>
                  <a:alpha val="0"/>
                </a:srgbClr>
              </a:clrTo>
            </a:clrChange>
            <a:lum contrast="-30000"/>
          </a:blip>
          <a:stretch>
            <a:fillRect/>
          </a:stretch>
        </p:blipFill>
        <p:spPr>
          <a:xfrm>
            <a:off x="7315200" y="1752600"/>
            <a:ext cx="1998980" cy="263144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9697" name="Picture 3"/>
          <p:cNvPicPr>
            <a:picLocks noChangeAspect="1"/>
          </p:cNvPicPr>
          <p:nvPr/>
        </p:nvPicPr>
        <p:blipFill>
          <a:blip r:embed="rId1"/>
          <a:stretch>
            <a:fillRect/>
          </a:stretch>
        </p:blipFill>
        <p:spPr>
          <a:xfrm>
            <a:off x="5486400" y="1447800"/>
            <a:ext cx="5149850" cy="4191000"/>
          </a:xfrm>
          <a:prstGeom prst="rect">
            <a:avLst/>
          </a:prstGeom>
          <a:noFill/>
          <a:ln w="9525">
            <a:noFill/>
          </a:ln>
        </p:spPr>
      </p:pic>
      <p:pic>
        <p:nvPicPr>
          <p:cNvPr id="2052" name="Picture 4"/>
          <p:cNvPicPr>
            <a:picLocks noChangeAspect="1"/>
          </p:cNvPicPr>
          <p:nvPr/>
        </p:nvPicPr>
        <p:blipFill>
          <a:blip r:embed="rId2"/>
          <a:srcRect l="14677" r="15085"/>
          <a:stretch>
            <a:fillRect/>
          </a:stretch>
        </p:blipFill>
        <p:spPr>
          <a:xfrm>
            <a:off x="5921375" y="1631950"/>
            <a:ext cx="4071938" cy="4006850"/>
          </a:xfrm>
          <a:prstGeom prst="rect">
            <a:avLst/>
          </a:prstGeom>
          <a:noFill/>
          <a:ln w="9525">
            <a:noFill/>
          </a:ln>
        </p:spPr>
      </p:pic>
      <p:sp>
        <p:nvSpPr>
          <p:cNvPr id="29699" name="Title 1"/>
          <p:cNvSpPr>
            <a:spLocks noGrp="1"/>
          </p:cNvSpPr>
          <p:nvPr>
            <p:ph type="title"/>
          </p:nvPr>
        </p:nvSpPr>
        <p:spPr>
          <a:xfrm>
            <a:off x="2286000" y="5791200"/>
            <a:ext cx="8229600" cy="1143000"/>
          </a:xfrm>
        </p:spPr>
        <p:txBody>
          <a:bodyPr lIns="91440" tIns="45720" rIns="91440" bIns="45720" anchor="ctr" anchorCtr="0"/>
          <a:p>
            <a:pPr algn="r" defTabSz="914400">
              <a:buNone/>
            </a:pPr>
            <a:r>
              <a:rPr lang="en-US" altLang="en-US" kern="1200" dirty="0" err="1">
                <a:latin typeface="Ubuntu" panose="020B0504030602030204" charset="0"/>
                <a:ea typeface="Ubuntu" panose="020B0504030602030204" charset="0"/>
                <a:cs typeface="Aharoni" pitchFamily="2" charset="-79"/>
              </a:rPr>
              <a:t>Felsenstein</a:t>
            </a:r>
            <a:r>
              <a:rPr lang="en-US" altLang="en-US" kern="1200" dirty="0">
                <a:latin typeface="Ubuntu" panose="020B0504030602030204" charset="0"/>
                <a:ea typeface="Ubuntu" panose="020B0504030602030204" charset="0"/>
                <a:cs typeface="Aharoni" pitchFamily="2" charset="-79"/>
              </a:rPr>
              <a:t> 1985</a:t>
            </a:r>
            <a:endParaRPr lang="en-US" altLang="zh-CN" kern="1200">
              <a:latin typeface="Ubuntu" panose="020B0504030602030204" charset="0"/>
              <a:ea typeface="Ubuntu" panose="020B0504030602030204" charset="0"/>
              <a:cs typeface="Aharoni" pitchFamily="2" charset="-79"/>
            </a:endParaRPr>
          </a:p>
        </p:txBody>
      </p:sp>
      <p:pic>
        <p:nvPicPr>
          <p:cNvPr id="2050" name="Picture 2"/>
          <p:cNvPicPr>
            <a:picLocks noChangeAspect="1"/>
          </p:cNvPicPr>
          <p:nvPr/>
        </p:nvPicPr>
        <p:blipFill>
          <a:blip r:embed="rId3"/>
          <a:stretch>
            <a:fillRect/>
          </a:stretch>
        </p:blipFill>
        <p:spPr>
          <a:xfrm>
            <a:off x="1646238" y="1447800"/>
            <a:ext cx="3840162" cy="4191000"/>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1"/>
          <a:stretch>
            <a:fillRect/>
          </a:stretch>
        </p:blipFill>
        <p:spPr>
          <a:xfrm>
            <a:off x="3780351" y="1632404"/>
            <a:ext cx="4161047" cy="3821793"/>
          </a:xfrm>
          <a:prstGeom prst="rect">
            <a:avLst/>
          </a:prstGeom>
        </p:spPr>
      </p:pic>
      <p:sp>
        <p:nvSpPr>
          <p:cNvPr id="9" name="TextBox 8"/>
          <p:cNvSpPr txBox="1"/>
          <p:nvPr/>
        </p:nvSpPr>
        <p:spPr>
          <a:xfrm>
            <a:off x="4709705" y="5547237"/>
            <a:ext cx="2817965" cy="737235"/>
          </a:xfrm>
          <a:prstGeom prst="rect">
            <a:avLst/>
          </a:prstGeom>
          <a:solidFill>
            <a:schemeClr val="bg1"/>
          </a:solidFill>
        </p:spPr>
        <p:txBody>
          <a:bodyPr wrap="square" rtlCol="0">
            <a:spAutoFit/>
          </a:bodyPr>
          <a:lstStyle/>
          <a:p>
            <a:r>
              <a:rPr lang="en-US" sz="2100" dirty="0"/>
              <a:t>2</a:t>
            </a:r>
            <a:r>
              <a:rPr lang="en-US" sz="2100" baseline="30000" dirty="0"/>
              <a:t>nd</a:t>
            </a:r>
            <a:r>
              <a:rPr lang="en-US" sz="2100" dirty="0"/>
              <a:t> molar relative size</a:t>
            </a:r>
            <a:endParaRPr lang="en-US" sz="2100" dirty="0"/>
          </a:p>
        </p:txBody>
      </p:sp>
      <p:sp>
        <p:nvSpPr>
          <p:cNvPr id="10" name="TextBox 9"/>
          <p:cNvSpPr txBox="1"/>
          <p:nvPr/>
        </p:nvSpPr>
        <p:spPr>
          <a:xfrm rot="16200000">
            <a:off x="2075962" y="2748872"/>
            <a:ext cx="2943206" cy="414020"/>
          </a:xfrm>
          <a:prstGeom prst="rect">
            <a:avLst/>
          </a:prstGeom>
          <a:solidFill>
            <a:schemeClr val="bg1"/>
          </a:solidFill>
        </p:spPr>
        <p:txBody>
          <a:bodyPr wrap="square" rtlCol="0">
            <a:spAutoFit/>
          </a:bodyPr>
          <a:lstStyle/>
          <a:p>
            <a:r>
              <a:rPr lang="en-US" sz="2100" dirty="0"/>
              <a:t>3</a:t>
            </a:r>
            <a:r>
              <a:rPr lang="en-US" sz="2100" baseline="30000" dirty="0"/>
              <a:t>rd</a:t>
            </a:r>
            <a:r>
              <a:rPr lang="en-US" sz="2100" dirty="0"/>
              <a:t> molar relative size</a:t>
            </a:r>
            <a:endParaRPr lang="en-US" sz="2100" dirty="0"/>
          </a:p>
        </p:txBody>
      </p:sp>
      <p:sp>
        <p:nvSpPr>
          <p:cNvPr id="11" name="TextBox 10"/>
          <p:cNvSpPr txBox="1"/>
          <p:nvPr/>
        </p:nvSpPr>
        <p:spPr>
          <a:xfrm>
            <a:off x="3457734" y="228486"/>
            <a:ext cx="4806362" cy="968375"/>
          </a:xfrm>
          <a:prstGeom prst="rect">
            <a:avLst/>
          </a:prstGeom>
          <a:noFill/>
        </p:spPr>
        <p:txBody>
          <a:bodyPr wrap="square" rtlCol="0">
            <a:spAutoFit/>
          </a:bodyPr>
          <a:lstStyle/>
          <a:p>
            <a:pPr algn="ctr"/>
            <a:r>
              <a:rPr lang="en-US" sz="2850" dirty="0"/>
              <a:t>Inhibitory Cascade Model (ICM)</a:t>
            </a:r>
            <a:endParaRPr lang="en-US" sz="2850" dirty="0"/>
          </a:p>
        </p:txBody>
      </p:sp>
      <p:pic>
        <p:nvPicPr>
          <p:cNvPr id="13" name="Picture 12" descr="A picture containing fruit&#10;&#10;Description automatically generated"/>
          <p:cNvPicPr>
            <a:picLocks noChangeAspect="1"/>
          </p:cNvPicPr>
          <p:nvPr/>
        </p:nvPicPr>
        <p:blipFill>
          <a:blip r:embed="rId2" cstate="screen"/>
          <a:stretch>
            <a:fillRect/>
          </a:stretch>
        </p:blipFill>
        <p:spPr>
          <a:xfrm>
            <a:off x="5519738" y="4512521"/>
            <a:ext cx="1381125" cy="584007"/>
          </a:xfrm>
          <a:prstGeom prst="rect">
            <a:avLst/>
          </a:prstGeom>
        </p:spPr>
      </p:pic>
      <p:pic>
        <p:nvPicPr>
          <p:cNvPr id="16" name="Picture 15"/>
          <p:cNvPicPr>
            <a:picLocks noChangeAspect="1"/>
          </p:cNvPicPr>
          <p:nvPr/>
        </p:nvPicPr>
        <p:blipFill>
          <a:blip r:embed="rId3" cstate="screen"/>
          <a:stretch>
            <a:fillRect/>
          </a:stretch>
        </p:blipFill>
        <p:spPr>
          <a:xfrm>
            <a:off x="5504449" y="1639798"/>
            <a:ext cx="1325558" cy="497768"/>
          </a:xfrm>
          <a:prstGeom prst="rect">
            <a:avLst/>
          </a:prstGeom>
        </p:spPr>
      </p:pic>
      <p:sp>
        <p:nvSpPr>
          <p:cNvPr id="17" name="AutoShape 2"/>
          <p:cNvSpPr>
            <a:spLocks noChangeAspect="1" noChangeArrowheads="1"/>
          </p:cNvSpPr>
          <p:nvPr/>
        </p:nvSpPr>
        <p:spPr bwMode="auto">
          <a:xfrm>
            <a:off x="5981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35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screen"/>
          <a:stretch>
            <a:fillRect/>
          </a:stretch>
        </p:blipFill>
        <p:spPr>
          <a:xfrm>
            <a:off x="1524000" y="1664210"/>
            <a:ext cx="9144000" cy="920197"/>
          </a:xfrm>
          <a:prstGeom prst="rect">
            <a:avLst/>
          </a:prstGeom>
        </p:spPr>
      </p:pic>
      <p:sp>
        <p:nvSpPr>
          <p:cNvPr id="2" name="Right Brace 1"/>
          <p:cNvSpPr/>
          <p:nvPr/>
        </p:nvSpPr>
        <p:spPr>
          <a:xfrm rot="5400000">
            <a:off x="5512076" y="936996"/>
            <a:ext cx="467139" cy="3821598"/>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Right Brace 3"/>
          <p:cNvSpPr/>
          <p:nvPr/>
        </p:nvSpPr>
        <p:spPr>
          <a:xfrm rot="5400000">
            <a:off x="9219372" y="1873994"/>
            <a:ext cx="467139" cy="2042492"/>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 name="TextBox 4"/>
          <p:cNvSpPr txBox="1"/>
          <p:nvPr/>
        </p:nvSpPr>
        <p:spPr>
          <a:xfrm>
            <a:off x="4840229" y="3209709"/>
            <a:ext cx="2016760" cy="460375"/>
          </a:xfrm>
          <a:prstGeom prst="rect">
            <a:avLst/>
          </a:prstGeom>
          <a:noFill/>
        </p:spPr>
        <p:txBody>
          <a:bodyPr wrap="none" rtlCol="0">
            <a:spAutoFit/>
          </a:bodyPr>
          <a:lstStyle/>
          <a:p>
            <a:r>
              <a:rPr lang="en-US" sz="2400" dirty="0"/>
              <a:t>Deterministic</a:t>
            </a:r>
            <a:endParaRPr lang="en-US" sz="2400" dirty="0"/>
          </a:p>
        </p:txBody>
      </p:sp>
      <p:sp>
        <p:nvSpPr>
          <p:cNvPr id="6" name="TextBox 5"/>
          <p:cNvSpPr txBox="1"/>
          <p:nvPr/>
        </p:nvSpPr>
        <p:spPr>
          <a:xfrm>
            <a:off x="8750946" y="3209709"/>
            <a:ext cx="1573530" cy="460375"/>
          </a:xfrm>
          <a:prstGeom prst="rect">
            <a:avLst/>
          </a:prstGeom>
          <a:noFill/>
        </p:spPr>
        <p:txBody>
          <a:bodyPr wrap="none" rtlCol="0">
            <a:spAutoFit/>
          </a:bodyPr>
          <a:lstStyle/>
          <a:p>
            <a:r>
              <a:rPr lang="en-US" sz="2400" dirty="0"/>
              <a:t>Stochastic</a:t>
            </a:r>
            <a:endParaRPr lang="en-US" sz="2400" dirty="0"/>
          </a:p>
        </p:txBody>
      </p:sp>
      <p:sp>
        <p:nvSpPr>
          <p:cNvPr id="9" name="TextBox 8"/>
          <p:cNvSpPr txBox="1"/>
          <p:nvPr/>
        </p:nvSpPr>
        <p:spPr>
          <a:xfrm>
            <a:off x="2074572" y="4273595"/>
            <a:ext cx="4418965" cy="1268095"/>
          </a:xfrm>
          <a:prstGeom prst="rect">
            <a:avLst/>
          </a:prstGeom>
          <a:noFill/>
        </p:spPr>
        <p:txBody>
          <a:bodyPr wrap="none" rtlCol="0">
            <a:spAutoFit/>
          </a:bodyPr>
          <a:lstStyle/>
          <a:p>
            <a:r>
              <a:rPr lang="en-US" sz="2550" dirty="0"/>
              <a:t>𝜭- Optima </a:t>
            </a:r>
            <a:endParaRPr lang="en-US" sz="2550" dirty="0"/>
          </a:p>
          <a:p>
            <a:r>
              <a:rPr lang="en-US" sz="2550" b="1" i="1" dirty="0"/>
              <a:t>H</a:t>
            </a:r>
            <a:r>
              <a:rPr lang="en-US" sz="2550" dirty="0"/>
              <a:t>- Pull toward optima</a:t>
            </a:r>
            <a:endParaRPr lang="en-US" sz="2550" dirty="0"/>
          </a:p>
          <a:p>
            <a:r>
              <a:rPr lang="en-US" sz="2550" dirty="0"/>
              <a:t>𝜮- Rate of stochastic change</a:t>
            </a:r>
            <a:endParaRPr lang="en-US" sz="2550" dirty="0"/>
          </a:p>
        </p:txBody>
      </p:sp>
      <p:sp>
        <p:nvSpPr>
          <p:cNvPr id="12" name="TextBox 11"/>
          <p:cNvSpPr txBox="1"/>
          <p:nvPr/>
        </p:nvSpPr>
        <p:spPr>
          <a:xfrm>
            <a:off x="5868176" y="5629854"/>
            <a:ext cx="1603375" cy="299085"/>
          </a:xfrm>
          <a:prstGeom prst="rect">
            <a:avLst/>
          </a:prstGeom>
          <a:noFill/>
        </p:spPr>
        <p:txBody>
          <a:bodyPr wrap="none" rtlCol="0">
            <a:spAutoFit/>
          </a:bodyPr>
          <a:lstStyle/>
          <a:p>
            <a:r>
              <a:rPr lang="en-US" sz="1350" dirty="0" err="1"/>
              <a:t>Mitov</a:t>
            </a:r>
            <a:r>
              <a:rPr lang="en-US" sz="1350" dirty="0"/>
              <a:t> et al. (2019)</a:t>
            </a:r>
            <a:endParaRPr lang="en-US" sz="1350" dirty="0"/>
          </a:p>
        </p:txBody>
      </p:sp>
      <p:sp>
        <p:nvSpPr>
          <p:cNvPr id="8" name="TextBox 7"/>
          <p:cNvSpPr txBox="1"/>
          <p:nvPr/>
        </p:nvSpPr>
        <p:spPr>
          <a:xfrm>
            <a:off x="2731770" y="900430"/>
            <a:ext cx="7191375" cy="598805"/>
          </a:xfrm>
          <a:prstGeom prst="rect">
            <a:avLst/>
          </a:prstGeom>
          <a:noFill/>
        </p:spPr>
        <p:txBody>
          <a:bodyPr wrap="square" rtlCol="0">
            <a:spAutoFit/>
          </a:bodyPr>
          <a:p>
            <a:r>
              <a:rPr lang="en-US" sz="3300" dirty="0"/>
              <a:t>Mixed Gaussian phylogenetic models</a:t>
            </a:r>
            <a:endParaRPr lang="en-US" sz="33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screen"/>
          <a:stretch>
            <a:fillRect/>
          </a:stretch>
        </p:blipFill>
        <p:spPr>
          <a:xfrm>
            <a:off x="1524000" y="1664210"/>
            <a:ext cx="9144000" cy="920197"/>
          </a:xfrm>
          <a:prstGeom prst="rect">
            <a:avLst/>
          </a:prstGeom>
        </p:spPr>
      </p:pic>
      <p:sp>
        <p:nvSpPr>
          <p:cNvPr id="2" name="Right Brace 1"/>
          <p:cNvSpPr/>
          <p:nvPr/>
        </p:nvSpPr>
        <p:spPr>
          <a:xfrm rot="5400000">
            <a:off x="5512076" y="936996"/>
            <a:ext cx="467139" cy="3821598"/>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Right Brace 3"/>
          <p:cNvSpPr/>
          <p:nvPr/>
        </p:nvSpPr>
        <p:spPr>
          <a:xfrm rot="5400000">
            <a:off x="9219372" y="1873994"/>
            <a:ext cx="467139" cy="2042492"/>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 name="TextBox 4"/>
          <p:cNvSpPr txBox="1"/>
          <p:nvPr/>
        </p:nvSpPr>
        <p:spPr>
          <a:xfrm>
            <a:off x="4446564" y="3209709"/>
            <a:ext cx="2922270" cy="460375"/>
          </a:xfrm>
          <a:prstGeom prst="rect">
            <a:avLst/>
          </a:prstGeom>
          <a:noFill/>
        </p:spPr>
        <p:txBody>
          <a:bodyPr wrap="none" rtlCol="0">
            <a:spAutoFit/>
          </a:bodyPr>
          <a:lstStyle/>
          <a:p>
            <a:r>
              <a:rPr lang="en-US" sz="2400" dirty="0"/>
              <a:t>Stabilizing selection</a:t>
            </a:r>
            <a:endParaRPr lang="en-US" sz="2400" dirty="0"/>
          </a:p>
        </p:txBody>
      </p:sp>
      <p:sp>
        <p:nvSpPr>
          <p:cNvPr id="6" name="TextBox 5"/>
          <p:cNvSpPr txBox="1"/>
          <p:nvPr/>
        </p:nvSpPr>
        <p:spPr>
          <a:xfrm>
            <a:off x="8431695" y="3209709"/>
            <a:ext cx="1964690" cy="460375"/>
          </a:xfrm>
          <a:prstGeom prst="rect">
            <a:avLst/>
          </a:prstGeom>
          <a:noFill/>
        </p:spPr>
        <p:txBody>
          <a:bodyPr wrap="none" rtlCol="0">
            <a:spAutoFit/>
          </a:bodyPr>
          <a:lstStyle/>
          <a:p>
            <a:r>
              <a:rPr lang="en-US" sz="2400" dirty="0"/>
              <a:t>Genetic Drift</a:t>
            </a:r>
            <a:endParaRPr lang="en-US" sz="2400" dirty="0"/>
          </a:p>
        </p:txBody>
      </p:sp>
      <p:sp>
        <p:nvSpPr>
          <p:cNvPr id="7" name="TextBox 6"/>
          <p:cNvSpPr txBox="1"/>
          <p:nvPr/>
        </p:nvSpPr>
        <p:spPr>
          <a:xfrm>
            <a:off x="2074572" y="4273595"/>
            <a:ext cx="3343275" cy="1268095"/>
          </a:xfrm>
          <a:prstGeom prst="rect">
            <a:avLst/>
          </a:prstGeom>
          <a:noFill/>
        </p:spPr>
        <p:txBody>
          <a:bodyPr wrap="none" rtlCol="0">
            <a:spAutoFit/>
          </a:bodyPr>
          <a:lstStyle/>
          <a:p>
            <a:r>
              <a:rPr lang="en-US" sz="2550" dirty="0"/>
              <a:t>𝜭- Optima </a:t>
            </a:r>
            <a:endParaRPr lang="en-US" sz="2550" dirty="0"/>
          </a:p>
          <a:p>
            <a:r>
              <a:rPr lang="en-US" sz="2550" b="1" i="1" dirty="0"/>
              <a:t>H</a:t>
            </a:r>
            <a:r>
              <a:rPr lang="en-US" sz="2550" dirty="0"/>
              <a:t>- Rate of adaptation</a:t>
            </a:r>
            <a:endParaRPr lang="en-US" sz="2550" dirty="0"/>
          </a:p>
          <a:p>
            <a:r>
              <a:rPr lang="en-US" sz="2550" dirty="0"/>
              <a:t>𝜮- Rate of Drift</a:t>
            </a:r>
            <a:endParaRPr lang="en-US" sz="2550" dirty="0"/>
          </a:p>
        </p:txBody>
      </p:sp>
      <p:sp>
        <p:nvSpPr>
          <p:cNvPr id="8" name="TextBox 7"/>
          <p:cNvSpPr txBox="1"/>
          <p:nvPr/>
        </p:nvSpPr>
        <p:spPr>
          <a:xfrm>
            <a:off x="2731770" y="900430"/>
            <a:ext cx="7191375" cy="598805"/>
          </a:xfrm>
          <a:prstGeom prst="rect">
            <a:avLst/>
          </a:prstGeom>
          <a:noFill/>
        </p:spPr>
        <p:txBody>
          <a:bodyPr wrap="square" rtlCol="0">
            <a:spAutoFit/>
          </a:bodyPr>
          <a:lstStyle/>
          <a:p>
            <a:r>
              <a:rPr lang="en-US" sz="3300" dirty="0"/>
              <a:t>Mixed Gaussian phylogenetic models</a:t>
            </a:r>
            <a:endParaRPr lang="en-US" sz="3300" dirty="0"/>
          </a:p>
        </p:txBody>
      </p:sp>
      <p:sp>
        <p:nvSpPr>
          <p:cNvPr id="10" name="TextBox 9"/>
          <p:cNvSpPr txBox="1"/>
          <p:nvPr/>
        </p:nvSpPr>
        <p:spPr>
          <a:xfrm>
            <a:off x="5868176" y="5629854"/>
            <a:ext cx="1603375" cy="299085"/>
          </a:xfrm>
          <a:prstGeom prst="rect">
            <a:avLst/>
          </a:prstGeom>
          <a:noFill/>
        </p:spPr>
        <p:txBody>
          <a:bodyPr wrap="none" rtlCol="0">
            <a:spAutoFit/>
          </a:bodyPr>
          <a:lstStyle/>
          <a:p>
            <a:r>
              <a:rPr lang="en-US" sz="1350" dirty="0" err="1"/>
              <a:t>Mitov</a:t>
            </a:r>
            <a:r>
              <a:rPr lang="en-US" sz="1350" dirty="0"/>
              <a:t> et al. (2019)</a:t>
            </a:r>
            <a:endParaRPr lang="en-US" sz="135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screen"/>
          <a:stretch>
            <a:fillRect/>
          </a:stretch>
        </p:blipFill>
        <p:spPr>
          <a:xfrm>
            <a:off x="1524000" y="1664210"/>
            <a:ext cx="9144000" cy="920197"/>
          </a:xfrm>
          <a:prstGeom prst="rect">
            <a:avLst/>
          </a:prstGeom>
        </p:spPr>
      </p:pic>
      <p:sp>
        <p:nvSpPr>
          <p:cNvPr id="2" name="Right Brace 1"/>
          <p:cNvSpPr/>
          <p:nvPr/>
        </p:nvSpPr>
        <p:spPr>
          <a:xfrm rot="5400000">
            <a:off x="5512076" y="936996"/>
            <a:ext cx="467139" cy="3821598"/>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Right Brace 3"/>
          <p:cNvSpPr/>
          <p:nvPr/>
        </p:nvSpPr>
        <p:spPr>
          <a:xfrm rot="5400000">
            <a:off x="9219372" y="1873994"/>
            <a:ext cx="467139" cy="2042492"/>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 name="TextBox 4"/>
          <p:cNvSpPr txBox="1"/>
          <p:nvPr/>
        </p:nvSpPr>
        <p:spPr>
          <a:xfrm>
            <a:off x="4446564" y="3209709"/>
            <a:ext cx="2922270" cy="460375"/>
          </a:xfrm>
          <a:prstGeom prst="rect">
            <a:avLst/>
          </a:prstGeom>
          <a:noFill/>
        </p:spPr>
        <p:txBody>
          <a:bodyPr wrap="none" rtlCol="0">
            <a:spAutoFit/>
          </a:bodyPr>
          <a:lstStyle/>
          <a:p>
            <a:r>
              <a:rPr lang="en-US" sz="2400" dirty="0"/>
              <a:t>Stabilizing selection</a:t>
            </a:r>
            <a:endParaRPr lang="en-US" sz="2400" dirty="0"/>
          </a:p>
        </p:txBody>
      </p:sp>
      <p:sp>
        <p:nvSpPr>
          <p:cNvPr id="6" name="TextBox 5"/>
          <p:cNvSpPr txBox="1"/>
          <p:nvPr/>
        </p:nvSpPr>
        <p:spPr>
          <a:xfrm>
            <a:off x="8431695" y="3209709"/>
            <a:ext cx="1964690" cy="460375"/>
          </a:xfrm>
          <a:prstGeom prst="rect">
            <a:avLst/>
          </a:prstGeom>
          <a:noFill/>
        </p:spPr>
        <p:txBody>
          <a:bodyPr wrap="none" rtlCol="0">
            <a:spAutoFit/>
          </a:bodyPr>
          <a:lstStyle/>
          <a:p>
            <a:r>
              <a:rPr lang="en-US" sz="2400" dirty="0"/>
              <a:t>Genetic Drift</a:t>
            </a:r>
            <a:endParaRPr lang="en-US" sz="2400" dirty="0"/>
          </a:p>
        </p:txBody>
      </p:sp>
      <p:pic>
        <p:nvPicPr>
          <p:cNvPr id="7" name="Picture 6" descr="Text&#10;&#10;Description automatically generated"/>
          <p:cNvPicPr>
            <a:picLocks noChangeAspect="1"/>
          </p:cNvPicPr>
          <p:nvPr/>
        </p:nvPicPr>
        <p:blipFill>
          <a:blip r:embed="rId2" cstate="screen"/>
          <a:stretch>
            <a:fillRect/>
          </a:stretch>
        </p:blipFill>
        <p:spPr>
          <a:xfrm>
            <a:off x="5577967" y="4072239"/>
            <a:ext cx="2016389" cy="1179692"/>
          </a:xfrm>
          <a:prstGeom prst="rect">
            <a:avLst/>
          </a:prstGeom>
        </p:spPr>
      </p:pic>
      <p:sp>
        <p:nvSpPr>
          <p:cNvPr id="8" name="Oval 7"/>
          <p:cNvSpPr/>
          <p:nvPr/>
        </p:nvSpPr>
        <p:spPr>
          <a:xfrm>
            <a:off x="8302487" y="1583309"/>
            <a:ext cx="755375" cy="99746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Straight Arrow Connector 9"/>
          <p:cNvCxnSpPr/>
          <p:nvPr/>
        </p:nvCxnSpPr>
        <p:spPr>
          <a:xfrm flipH="1">
            <a:off x="6982691" y="2393336"/>
            <a:ext cx="1449004" cy="15396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074572" y="4273595"/>
            <a:ext cx="3343275" cy="1268095"/>
          </a:xfrm>
          <a:prstGeom prst="rect">
            <a:avLst/>
          </a:prstGeom>
          <a:noFill/>
        </p:spPr>
        <p:txBody>
          <a:bodyPr wrap="none" rtlCol="0">
            <a:spAutoFit/>
          </a:bodyPr>
          <a:lstStyle/>
          <a:p>
            <a:r>
              <a:rPr lang="en-US" sz="2550" dirty="0"/>
              <a:t>𝜭- Optima </a:t>
            </a:r>
            <a:endParaRPr lang="en-US" sz="2550" dirty="0"/>
          </a:p>
          <a:p>
            <a:r>
              <a:rPr lang="en-US" sz="2550" b="1" i="1" dirty="0"/>
              <a:t>H</a:t>
            </a:r>
            <a:r>
              <a:rPr lang="en-US" sz="2550" dirty="0"/>
              <a:t>- Rate of adaptation</a:t>
            </a:r>
            <a:endParaRPr lang="en-US" sz="2550" dirty="0"/>
          </a:p>
          <a:p>
            <a:r>
              <a:rPr lang="en-US" sz="2550" dirty="0"/>
              <a:t>𝜮- Rate of Drift</a:t>
            </a:r>
            <a:endParaRPr lang="en-US" sz="2550" dirty="0"/>
          </a:p>
        </p:txBody>
      </p:sp>
      <p:sp>
        <p:nvSpPr>
          <p:cNvPr id="13" name="TextBox 12"/>
          <p:cNvSpPr txBox="1"/>
          <p:nvPr/>
        </p:nvSpPr>
        <p:spPr>
          <a:xfrm>
            <a:off x="2720975" y="900430"/>
            <a:ext cx="7230745" cy="598805"/>
          </a:xfrm>
          <a:prstGeom prst="rect">
            <a:avLst/>
          </a:prstGeom>
          <a:noFill/>
        </p:spPr>
        <p:txBody>
          <a:bodyPr wrap="square" rtlCol="0">
            <a:spAutoFit/>
          </a:bodyPr>
          <a:lstStyle/>
          <a:p>
            <a:r>
              <a:rPr lang="en-US" sz="3300" dirty="0"/>
              <a:t>Mixed Gaussian phylogenetic models</a:t>
            </a:r>
            <a:endParaRPr lang="en-US" sz="3300" dirty="0"/>
          </a:p>
        </p:txBody>
      </p:sp>
      <p:sp>
        <p:nvSpPr>
          <p:cNvPr id="14" name="TextBox 13"/>
          <p:cNvSpPr txBox="1"/>
          <p:nvPr/>
        </p:nvSpPr>
        <p:spPr>
          <a:xfrm>
            <a:off x="5868176" y="5629854"/>
            <a:ext cx="1603375" cy="299085"/>
          </a:xfrm>
          <a:prstGeom prst="rect">
            <a:avLst/>
          </a:prstGeom>
          <a:noFill/>
        </p:spPr>
        <p:txBody>
          <a:bodyPr wrap="none" rtlCol="0">
            <a:spAutoFit/>
          </a:bodyPr>
          <a:lstStyle/>
          <a:p>
            <a:r>
              <a:rPr lang="en-US" sz="1350" dirty="0" err="1"/>
              <a:t>Mitov</a:t>
            </a:r>
            <a:r>
              <a:rPr lang="en-US" sz="1350" dirty="0"/>
              <a:t> et al. (2019)</a:t>
            </a:r>
            <a:endParaRPr lang="en-US" sz="135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 name="Group 6"/>
          <p:cNvGrpSpPr/>
          <p:nvPr/>
        </p:nvGrpSpPr>
        <p:grpSpPr>
          <a:xfrm>
            <a:off x="4626665" y="1428241"/>
            <a:ext cx="2938670" cy="4001519"/>
            <a:chOff x="4143734" y="1095923"/>
            <a:chExt cx="3112052" cy="4239434"/>
          </a:xfrm>
        </p:grpSpPr>
        <p:pic>
          <p:nvPicPr>
            <p:cNvPr id="5" name="Picture 4" descr="Text&#10;&#10;Description automatically generated"/>
            <p:cNvPicPr>
              <a:picLocks noChangeAspect="1"/>
            </p:cNvPicPr>
            <p:nvPr/>
          </p:nvPicPr>
          <p:blipFill rotWithShape="1">
            <a:blip r:embed="rId1" cstate="screen"/>
            <a:srcRect/>
            <a:stretch>
              <a:fillRect/>
            </a:stretch>
          </p:blipFill>
          <p:spPr>
            <a:xfrm>
              <a:off x="4143734" y="1095923"/>
              <a:ext cx="3112052" cy="2119717"/>
            </a:xfrm>
            <a:prstGeom prst="rect">
              <a:avLst/>
            </a:prstGeom>
          </p:spPr>
        </p:pic>
        <p:pic>
          <p:nvPicPr>
            <p:cNvPr id="6" name="Picture 5" descr="Text&#10;&#10;Description automatically generated"/>
            <p:cNvPicPr>
              <a:picLocks noChangeAspect="1"/>
            </p:cNvPicPr>
            <p:nvPr/>
          </p:nvPicPr>
          <p:blipFill rotWithShape="1">
            <a:blip r:embed="rId2" cstate="screen"/>
            <a:srcRect/>
            <a:stretch>
              <a:fillRect/>
            </a:stretch>
          </p:blipFill>
          <p:spPr>
            <a:xfrm>
              <a:off x="4143734" y="3215640"/>
              <a:ext cx="3112052" cy="2119717"/>
            </a:xfrm>
            <a:prstGeom prst="rect">
              <a:avLst/>
            </a:prstGeom>
          </p:spPr>
        </p:pic>
      </p:grpSp>
      <p:sp>
        <p:nvSpPr>
          <p:cNvPr id="9" name="Process 8"/>
          <p:cNvSpPr/>
          <p:nvPr/>
        </p:nvSpPr>
        <p:spPr>
          <a:xfrm rot="16200000">
            <a:off x="5357087" y="2817419"/>
            <a:ext cx="1352765" cy="2593428"/>
          </a:xfrm>
          <a:prstGeom prst="flowChartProcess">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Process 15"/>
          <p:cNvSpPr/>
          <p:nvPr/>
        </p:nvSpPr>
        <p:spPr>
          <a:xfrm rot="16200000">
            <a:off x="5457939" y="1486160"/>
            <a:ext cx="1151059" cy="2593428"/>
          </a:xfrm>
          <a:prstGeom prst="flowChartProcess">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Process 16"/>
          <p:cNvSpPr/>
          <p:nvPr/>
        </p:nvSpPr>
        <p:spPr>
          <a:xfrm rot="16200000">
            <a:off x="5790675" y="3809060"/>
            <a:ext cx="485588" cy="2593428"/>
          </a:xfrm>
          <a:prstGeom prst="flowChartProcess">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Box 17"/>
          <p:cNvSpPr txBox="1"/>
          <p:nvPr/>
        </p:nvSpPr>
        <p:spPr>
          <a:xfrm>
            <a:off x="2683510" y="2306320"/>
            <a:ext cx="1694180" cy="506730"/>
          </a:xfrm>
          <a:prstGeom prst="rect">
            <a:avLst/>
          </a:prstGeom>
          <a:noFill/>
          <a:ln w="38100">
            <a:solidFill>
              <a:schemeClr val="accent1"/>
            </a:solidFill>
          </a:ln>
        </p:spPr>
        <p:txBody>
          <a:bodyPr wrap="square" rtlCol="0">
            <a:spAutoFit/>
          </a:bodyPr>
          <a:lstStyle/>
          <a:p>
            <a:r>
              <a:rPr lang="en-US" sz="1350" dirty="0"/>
              <a:t>Macroevolutionary models</a:t>
            </a:r>
            <a:endParaRPr lang="en-US" sz="1350" dirty="0"/>
          </a:p>
        </p:txBody>
      </p:sp>
      <p:sp>
        <p:nvSpPr>
          <p:cNvPr id="19" name="TextBox 18"/>
          <p:cNvSpPr txBox="1"/>
          <p:nvPr/>
        </p:nvSpPr>
        <p:spPr>
          <a:xfrm>
            <a:off x="7992110" y="3799205"/>
            <a:ext cx="1682750" cy="506730"/>
          </a:xfrm>
          <a:prstGeom prst="rect">
            <a:avLst/>
          </a:prstGeom>
          <a:noFill/>
          <a:ln w="38100">
            <a:solidFill>
              <a:schemeClr val="accent2"/>
            </a:solidFill>
          </a:ln>
        </p:spPr>
        <p:txBody>
          <a:bodyPr wrap="square" rtlCol="0">
            <a:spAutoFit/>
          </a:bodyPr>
          <a:lstStyle/>
          <a:p>
            <a:r>
              <a:rPr lang="en-US" sz="1350" dirty="0"/>
              <a:t>Microevolutionary models</a:t>
            </a:r>
            <a:endParaRPr lang="en-US" sz="135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Picture 4" descr="A picture containing text, receipt&#10;&#10;Description automatically generated"/>
          <p:cNvPicPr>
            <a:picLocks noChangeAspect="1"/>
          </p:cNvPicPr>
          <p:nvPr/>
        </p:nvPicPr>
        <p:blipFill rotWithShape="1">
          <a:blip r:embed="rId1" cstate="screen"/>
          <a:srcRect/>
          <a:stretch>
            <a:fillRect/>
          </a:stretch>
        </p:blipFill>
        <p:spPr>
          <a:xfrm>
            <a:off x="3743324" y="1170125"/>
            <a:ext cx="4675948" cy="3026672"/>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667000" y="76200"/>
            <a:ext cx="6417310" cy="641731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Picture 4" descr="A picture containing text, receipt&#10;&#10;Description automatically generated"/>
          <p:cNvPicPr>
            <a:picLocks noChangeAspect="1"/>
          </p:cNvPicPr>
          <p:nvPr/>
        </p:nvPicPr>
        <p:blipFill>
          <a:blip r:embed="rId1"/>
          <a:stretch>
            <a:fillRect/>
          </a:stretch>
        </p:blipFill>
        <p:spPr>
          <a:xfrm>
            <a:off x="3743324" y="1170125"/>
            <a:ext cx="4675948" cy="4509741"/>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 name="Group 3"/>
          <p:cNvGrpSpPr/>
          <p:nvPr/>
        </p:nvGrpSpPr>
        <p:grpSpPr>
          <a:xfrm>
            <a:off x="1981200" y="685800"/>
            <a:ext cx="8202930" cy="5596890"/>
            <a:chOff x="4988" y="2327"/>
            <a:chExt cx="9850" cy="6146"/>
          </a:xfrm>
        </p:grpSpPr>
        <p:pic>
          <p:nvPicPr>
            <p:cNvPr id="7" name="Picture 6" descr="Chart, line chart&#10;&#10;Description automatically generated"/>
            <p:cNvPicPr>
              <a:picLocks noChangeAspect="1"/>
            </p:cNvPicPr>
            <p:nvPr/>
          </p:nvPicPr>
          <p:blipFill rotWithShape="1">
            <a:blip r:embed="rId1"/>
            <a:srcRect/>
            <a:stretch>
              <a:fillRect/>
            </a:stretch>
          </p:blipFill>
          <p:spPr>
            <a:xfrm>
              <a:off x="4988" y="2327"/>
              <a:ext cx="9850" cy="6146"/>
            </a:xfrm>
            <a:prstGeom prst="rect">
              <a:avLst/>
            </a:prstGeom>
          </p:spPr>
        </p:pic>
        <p:pic>
          <p:nvPicPr>
            <p:cNvPr id="3" name="Picture 2" descr="Chart, line chart&#10;&#10;Description automatically generated"/>
            <p:cNvPicPr>
              <a:picLocks noChangeAspect="1"/>
            </p:cNvPicPr>
            <p:nvPr/>
          </p:nvPicPr>
          <p:blipFill rotWithShape="1">
            <a:blip r:embed="rId2"/>
            <a:srcRect/>
            <a:stretch>
              <a:fillRect/>
            </a:stretch>
          </p:blipFill>
          <p:spPr>
            <a:xfrm>
              <a:off x="9596" y="8165"/>
              <a:ext cx="5232" cy="308"/>
            </a:xfrm>
            <a:prstGeom prst="rect">
              <a:avLst/>
            </a:prstGeom>
          </p:spPr>
        </p:pic>
      </p:grpSp>
      <p:sp>
        <p:nvSpPr>
          <p:cNvPr id="2" name="TextBox 1"/>
          <p:cNvSpPr txBox="1"/>
          <p:nvPr/>
        </p:nvSpPr>
        <p:spPr>
          <a:xfrm>
            <a:off x="5448380" y="1489082"/>
            <a:ext cx="643255" cy="275590"/>
          </a:xfrm>
          <a:prstGeom prst="rect">
            <a:avLst/>
          </a:prstGeom>
          <a:noFill/>
        </p:spPr>
        <p:txBody>
          <a:bodyPr wrap="none" rtlCol="0">
            <a:spAutoFit/>
          </a:bodyPr>
          <a:lstStyle/>
          <a:p>
            <a:r>
              <a:rPr lang="en-US" sz="1200" dirty="0">
                <a:solidFill>
                  <a:schemeClr val="bg1"/>
                </a:solidFill>
              </a:rPr>
              <a:t>(myr</a:t>
            </a:r>
            <a:r>
              <a:rPr lang="en-US" sz="1200" baseline="30000" dirty="0">
                <a:solidFill>
                  <a:schemeClr val="bg1"/>
                </a:solidFill>
              </a:rPr>
              <a:t>-1</a:t>
            </a:r>
            <a:r>
              <a:rPr lang="en-US" sz="1200" dirty="0">
                <a:solidFill>
                  <a:schemeClr val="bg1"/>
                </a:solidFill>
              </a:rPr>
              <a:t>)</a:t>
            </a:r>
            <a:endParaRPr lang="en-US" sz="1200" dirty="0">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304483"/>
            <a:ext cx="10972800" cy="1143000"/>
          </a:xfrm>
        </p:spPr>
        <p:txBody>
          <a:bodyPr>
            <a:normAutofit/>
          </a:bodyPr>
          <a:p>
            <a:r>
              <a:rPr lang="en-US"/>
              <a:t>More detail on mvOU models....</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want to know?</a:t>
            </a:r>
            <a:endParaRPr lang="en-US" dirty="0"/>
          </a:p>
        </p:txBody>
      </p:sp>
      <p:sp>
        <p:nvSpPr>
          <p:cNvPr id="3" name="Content Placeholder 2"/>
          <p:cNvSpPr>
            <a:spLocks noGrp="1"/>
          </p:cNvSpPr>
          <p:nvPr>
            <p:ph idx="1"/>
          </p:nvPr>
        </p:nvSpPr>
        <p:spPr>
          <a:xfrm>
            <a:off x="1981200" y="2133600"/>
            <a:ext cx="8229600" cy="4525963"/>
          </a:xfrm>
        </p:spPr>
        <p:txBody>
          <a:bodyPr>
            <a:noAutofit/>
          </a:bodyPr>
          <a:lstStyle/>
          <a:p>
            <a:pPr marL="0" indent="0" algn="ctr">
              <a:buNone/>
            </a:pPr>
            <a:r>
              <a:rPr lang="en-US" sz="3600" dirty="0" smtClean="0"/>
              <a:t>The dynamics of adaptive trait evolution over macroevolutionary time and how these dynamics are influenced by selective factors</a:t>
            </a:r>
            <a:endParaRPr lang="en-US" sz="36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52400" y="76200"/>
            <a:ext cx="11963400" cy="628523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914400" y="76200"/>
            <a:ext cx="9460865" cy="678307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990600" y="0"/>
            <a:ext cx="9768840" cy="700405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914400" y="0"/>
            <a:ext cx="10064750" cy="685736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990600" y="0"/>
            <a:ext cx="9534525" cy="690816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43000" y="0"/>
            <a:ext cx="9551035" cy="692023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43000" y="0"/>
            <a:ext cx="9657080" cy="699706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8200" y="0"/>
            <a:ext cx="9870440" cy="695198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43000" y="0"/>
            <a:ext cx="9675495" cy="694309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62000" y="0"/>
            <a:ext cx="9519920" cy="68313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981200" y="304483"/>
            <a:ext cx="8229600" cy="1143000"/>
          </a:xfrm>
        </p:spPr>
        <p:txBody>
          <a:bodyPr>
            <a:normAutofit fontScale="90000"/>
          </a:bodyPr>
          <a:p>
            <a:r>
              <a:rPr lang="en-US"/>
              <a:t>What are the characteristics of adaptation?</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62000" y="-76200"/>
            <a:ext cx="9961880" cy="714883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Quantitative Genetics</a:t>
            </a:r>
            <a:br>
              <a:rPr lang="en-US" dirty="0" smtClean="0"/>
            </a:br>
            <a:r>
              <a:rPr lang="en-US" dirty="0" smtClean="0"/>
              <a:t>(</a:t>
            </a:r>
            <a:r>
              <a:rPr lang="en-US" dirty="0" err="1" smtClean="0"/>
              <a:t>Lande</a:t>
            </a:r>
            <a:r>
              <a:rPr lang="en-US" dirty="0" smtClean="0"/>
              <a:t> 1976)</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2243334" y="2286000"/>
                <a:ext cx="9698355" cy="1540510"/>
              </a:xfrm>
              <a:prstGeom prst="rect">
                <a:avLst/>
              </a:prstGeom>
              <a:noFill/>
            </p:spPr>
            <p:txBody>
              <a:bodyPr wrap="none" rtlCol="0">
                <a:spAutoFit/>
              </a:bodyPr>
              <a:lstStyle/>
              <a:p>
                <a14:m>
                  <m:oMath xmlns:m="http://schemas.openxmlformats.org/officeDocument/2006/math">
                    <m:r>
                      <a:rPr lang="en-US" sz="4800" b="1" i="1" smtClean="0">
                        <a:solidFill>
                          <a:schemeClr val="accent3">
                            <a:lumMod val="40000"/>
                            <a:lumOff val="60000"/>
                          </a:schemeClr>
                        </a:solidFill>
                        <a:latin typeface="Cambria Math"/>
                      </a:rPr>
                      <m:t>∆</m:t>
                    </m:r>
                    <m:acc>
                      <m:accPr>
                        <m:chr m:val="̅"/>
                        <m:ctrlPr>
                          <a:rPr lang="en-US" sz="4800" b="1" i="1" smtClean="0">
                            <a:solidFill>
                              <a:schemeClr val="accent3">
                                <a:lumMod val="40000"/>
                                <a:lumOff val="60000"/>
                              </a:schemeClr>
                            </a:solidFill>
                            <a:latin typeface="Cambria Math"/>
                          </a:rPr>
                        </m:ctrlPr>
                      </m:accPr>
                      <m:e>
                        <m:r>
                          <a:rPr lang="en-US" sz="4800" b="1" i="1" smtClean="0">
                            <a:solidFill>
                              <a:schemeClr val="accent3">
                                <a:lumMod val="40000"/>
                                <a:lumOff val="60000"/>
                              </a:schemeClr>
                            </a:solidFill>
                            <a:latin typeface="Cambria Math"/>
                          </a:rPr>
                          <m:t>𝒛</m:t>
                        </m:r>
                      </m:e>
                    </m:acc>
                    <m:r>
                      <a:rPr lang="en-US" sz="4800" b="1" i="1" smtClean="0">
                        <a:solidFill>
                          <a:schemeClr val="accent3">
                            <a:lumMod val="40000"/>
                            <a:lumOff val="60000"/>
                          </a:schemeClr>
                        </a:solidFill>
                        <a:latin typeface="Cambria Math"/>
                      </a:rPr>
                      <m:t>=</m:t>
                    </m:r>
                    <m:f>
                      <m:fPr>
                        <m:ctrlPr>
                          <a:rPr lang="en-US" sz="4800" b="1" i="1">
                            <a:solidFill>
                              <a:schemeClr val="accent3">
                                <a:lumMod val="40000"/>
                                <a:lumOff val="60000"/>
                              </a:schemeClr>
                            </a:solidFill>
                            <a:latin typeface="Cambria Math"/>
                          </a:rPr>
                        </m:ctrlPr>
                      </m:fPr>
                      <m:num>
                        <m:r>
                          <a:rPr lang="en-US" sz="4800" b="1" i="1" smtClean="0">
                            <a:solidFill>
                              <a:schemeClr val="accent3">
                                <a:lumMod val="40000"/>
                                <a:lumOff val="60000"/>
                              </a:schemeClr>
                            </a:solidFill>
                            <a:latin typeface="Cambria Math"/>
                          </a:rPr>
                          <m:t>𝑮</m:t>
                        </m:r>
                      </m:num>
                      <m:den>
                        <m:r>
                          <a:rPr lang="en-US" sz="4800" b="1" i="1" smtClean="0">
                            <a:solidFill>
                              <a:schemeClr val="accent3">
                                <a:lumMod val="40000"/>
                                <a:lumOff val="60000"/>
                              </a:schemeClr>
                            </a:solidFill>
                            <a:latin typeface="Cambria Math"/>
                          </a:rPr>
                          <m:t>𝑷</m:t>
                        </m:r>
                        <m:r>
                          <a:rPr lang="en-US" sz="4800" b="1" i="1" smtClean="0">
                            <a:solidFill>
                              <a:schemeClr val="accent3">
                                <a:lumMod val="40000"/>
                                <a:lumOff val="60000"/>
                              </a:schemeClr>
                            </a:solidFill>
                            <a:latin typeface="Cambria Math"/>
                          </a:rPr>
                          <m:t>+ </m:t>
                        </m:r>
                        <m:sSup>
                          <m:sSupPr>
                            <m:ctrlPr>
                              <a:rPr lang="en-US" sz="4800" b="1" i="1" smtClean="0">
                                <a:solidFill>
                                  <a:schemeClr val="accent3">
                                    <a:lumMod val="40000"/>
                                    <a:lumOff val="60000"/>
                                  </a:schemeClr>
                                </a:solidFill>
                                <a:latin typeface="Cambria Math"/>
                              </a:rPr>
                            </m:ctrlPr>
                          </m:sSupPr>
                          <m:e>
                            <m:r>
                              <a:rPr lang="en-US" sz="4800" b="1" i="1" smtClean="0">
                                <a:solidFill>
                                  <a:schemeClr val="accent3">
                                    <a:lumMod val="40000"/>
                                    <a:lumOff val="60000"/>
                                  </a:schemeClr>
                                </a:solidFill>
                                <a:latin typeface="Cambria Math"/>
                              </a:rPr>
                              <m:t>𝝎</m:t>
                            </m:r>
                          </m:e>
                          <m:sup>
                            <m:r>
                              <a:rPr lang="en-US" sz="4800" b="1" i="1" smtClean="0">
                                <a:solidFill>
                                  <a:schemeClr val="accent3">
                                    <a:lumMod val="40000"/>
                                    <a:lumOff val="60000"/>
                                  </a:schemeClr>
                                </a:solidFill>
                                <a:latin typeface="Cambria Math"/>
                              </a:rPr>
                              <m:t>𝟐</m:t>
                            </m:r>
                          </m:sup>
                        </m:sSup>
                      </m:den>
                    </m:f>
                    <m:r>
                      <a:rPr lang="en-US" sz="4800" b="1" i="1" smtClean="0">
                        <a:solidFill>
                          <a:schemeClr val="accent3">
                            <a:lumMod val="40000"/>
                            <a:lumOff val="60000"/>
                          </a:schemeClr>
                        </a:solidFill>
                        <a:latin typeface="Cambria Math"/>
                      </a:rPr>
                      <m:t>(</m:t>
                    </m:r>
                    <m:r>
                      <a:rPr lang="en-US" sz="4800" b="1" i="1" smtClean="0">
                        <a:solidFill>
                          <a:schemeClr val="accent3">
                            <a:lumMod val="40000"/>
                            <a:lumOff val="60000"/>
                          </a:schemeClr>
                        </a:solidFill>
                        <a:latin typeface="Cambria Math"/>
                      </a:rPr>
                      <m:t>𝜽</m:t>
                    </m:r>
                    <m:r>
                      <a:rPr lang="en-US" sz="4800" b="1" i="1" smtClean="0">
                        <a:solidFill>
                          <a:schemeClr val="accent3">
                            <a:lumMod val="40000"/>
                            <a:lumOff val="60000"/>
                          </a:schemeClr>
                        </a:solidFill>
                        <a:latin typeface="Cambria Math"/>
                      </a:rPr>
                      <m:t>−</m:t>
                    </m:r>
                    <m:acc>
                      <m:accPr>
                        <m:chr m:val="̅"/>
                        <m:ctrlPr>
                          <a:rPr lang="en-US" sz="4800" b="1" i="1" smtClean="0">
                            <a:solidFill>
                              <a:schemeClr val="accent3">
                                <a:lumMod val="40000"/>
                                <a:lumOff val="60000"/>
                              </a:schemeClr>
                            </a:solidFill>
                            <a:latin typeface="Cambria Math"/>
                          </a:rPr>
                        </m:ctrlPr>
                      </m:accPr>
                      <m:e>
                        <m:r>
                          <a:rPr lang="en-US" sz="4800" b="1" i="1" smtClean="0">
                            <a:solidFill>
                              <a:schemeClr val="accent3">
                                <a:lumMod val="40000"/>
                                <a:lumOff val="60000"/>
                              </a:schemeClr>
                            </a:solidFill>
                            <a:latin typeface="Cambria Math"/>
                          </a:rPr>
                          <m:t>𝒛</m:t>
                        </m:r>
                      </m:e>
                    </m:acc>
                    <m:r>
                      <a:rPr lang="en-US" sz="4800" b="1" i="1" smtClean="0">
                        <a:solidFill>
                          <a:schemeClr val="accent3">
                            <a:lumMod val="40000"/>
                            <a:lumOff val="60000"/>
                          </a:schemeClr>
                        </a:solidFill>
                        <a:latin typeface="Cambria Math"/>
                      </a:rPr>
                      <m:t>)+ </m:t>
                    </m:r>
                    <m:rad>
                      <m:radPr>
                        <m:degHide m:val="on"/>
                        <m:ctrlPr>
                          <a:rPr lang="en-US" sz="4800" b="1" i="1" smtClean="0">
                            <a:solidFill>
                              <a:schemeClr val="accent3">
                                <a:lumMod val="40000"/>
                                <a:lumOff val="60000"/>
                              </a:schemeClr>
                            </a:solidFill>
                            <a:latin typeface="Cambria Math"/>
                          </a:rPr>
                        </m:ctrlPr>
                      </m:radPr>
                      <m:deg/>
                      <m:e>
                        <m:f>
                          <m:fPr>
                            <m:ctrlPr>
                              <a:rPr lang="en-US" sz="4800" b="1" i="1">
                                <a:solidFill>
                                  <a:schemeClr val="accent3">
                                    <a:lumMod val="40000"/>
                                    <a:lumOff val="60000"/>
                                  </a:schemeClr>
                                </a:solidFill>
                                <a:latin typeface="Cambria Math"/>
                              </a:rPr>
                            </m:ctrlPr>
                          </m:fPr>
                          <m:num>
                            <m:r>
                              <a:rPr lang="en-US" sz="4800" b="1" i="1" smtClean="0">
                                <a:solidFill>
                                  <a:schemeClr val="accent3">
                                    <a:lumMod val="40000"/>
                                    <a:lumOff val="60000"/>
                                  </a:schemeClr>
                                </a:solidFill>
                                <a:latin typeface="Cambria Math"/>
                              </a:rPr>
                              <m:t>𝑮</m:t>
                            </m:r>
                          </m:num>
                          <m:den>
                            <m:sSub>
                              <m:sSubPr>
                                <m:ctrlPr>
                                  <a:rPr lang="en-US" sz="4800" b="1" i="1">
                                    <a:solidFill>
                                      <a:schemeClr val="accent3">
                                        <a:lumMod val="40000"/>
                                        <a:lumOff val="60000"/>
                                      </a:schemeClr>
                                    </a:solidFill>
                                    <a:latin typeface="Cambria Math"/>
                                  </a:rPr>
                                </m:ctrlPr>
                              </m:sSubPr>
                              <m:e>
                                <m:r>
                                  <a:rPr lang="en-US" sz="4800" b="1" i="1">
                                    <a:solidFill>
                                      <a:schemeClr val="accent3">
                                        <a:lumMod val="40000"/>
                                        <a:lumOff val="60000"/>
                                      </a:schemeClr>
                                    </a:solidFill>
                                    <a:latin typeface="Cambria Math"/>
                                  </a:rPr>
                                  <m:t>𝑵</m:t>
                                </m:r>
                              </m:e>
                              <m:sub>
                                <m:r>
                                  <a:rPr lang="en-US" sz="4800" b="1" i="1">
                                    <a:solidFill>
                                      <a:schemeClr val="accent3">
                                        <a:lumMod val="40000"/>
                                        <a:lumOff val="60000"/>
                                      </a:schemeClr>
                                    </a:solidFill>
                                    <a:latin typeface="Cambria Math"/>
                                  </a:rPr>
                                  <m:t>𝒆</m:t>
                                </m:r>
                              </m:sub>
                            </m:sSub>
                          </m:den>
                        </m:f>
                      </m:e>
                    </m:rad>
                    <m:r>
                      <a:rPr lang="en-US" sz="4800" b="1" i="1" smtClean="0">
                        <a:solidFill>
                          <a:schemeClr val="accent3">
                            <a:lumMod val="40000"/>
                            <a:lumOff val="60000"/>
                          </a:schemeClr>
                        </a:solidFill>
                        <a:latin typeface="Cambria Math"/>
                      </a:rPr>
                      <m:t>𝒅𝑾</m:t>
                    </m:r>
                  </m:oMath>
                </a14:m>
                <a:r>
                  <a:rPr lang="en-US" sz="4800" b="1" dirty="0" smtClean="0">
                    <a:solidFill>
                      <a:schemeClr val="accent3">
                        <a:lumMod val="40000"/>
                        <a:lumOff val="60000"/>
                      </a:schemeClr>
                    </a:solidFill>
                  </a:rPr>
                  <a:t> </a:t>
                </a:r>
                <a:endParaRPr lang="en-US" sz="4800" b="1" dirty="0">
                  <a:solidFill>
                    <a:schemeClr val="accent3">
                      <a:lumMod val="40000"/>
                      <a:lumOff val="60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2243334" y="2286000"/>
                <a:ext cx="9698355" cy="1540510"/>
              </a:xfrm>
              <a:prstGeom prst="rect">
                <a:avLst/>
              </a:prstGeom>
              <a:blipFill rotWithShape="1">
                <a:blip r:embed="rId1"/>
                <a:stretch>
                  <a:fillRect l="-5" r="-2817"/>
                </a:stretch>
              </a:blipFill>
            </p:spPr>
            <p:txBody>
              <a:bodyPr/>
              <a:lstStyle/>
              <a:p>
                <a:r>
                  <a:rPr lang="en-US" altLang="en-US">
                    <a:noFill/>
                  </a:rPr>
                  <a:t> </a:t>
                </a:r>
              </a:p>
            </p:txBody>
          </p:sp>
        </mc:Fallback>
      </mc:AlternateContent>
      <p:sp>
        <p:nvSpPr>
          <p:cNvPr id="5" name="Content Placeholder 2"/>
          <p:cNvSpPr txBox="1"/>
          <p:nvPr/>
        </p:nvSpPr>
        <p:spPr>
          <a:xfrm>
            <a:off x="1752600" y="1600201"/>
            <a:ext cx="7086600" cy="685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Genetic Drift + Natural Selection</a:t>
            </a:r>
            <a:endParaRPr lang="en-US" dirty="0"/>
          </a:p>
        </p:txBody>
      </p:sp>
      <p:sp>
        <p:nvSpPr>
          <p:cNvPr id="7" name="Content Placeholder 2"/>
          <p:cNvSpPr txBox="1"/>
          <p:nvPr/>
        </p:nvSpPr>
        <p:spPr>
          <a:xfrm>
            <a:off x="3886200" y="5791201"/>
            <a:ext cx="7543800" cy="1904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4800" dirty="0" smtClean="0"/>
              <a:t> = Ornstein-</a:t>
            </a:r>
            <a:r>
              <a:rPr lang="en-US" sz="4800" dirty="0" err="1" smtClean="0"/>
              <a:t>Uhlenbeck</a:t>
            </a:r>
            <a:endParaRPr lang="en-US" sz="4800" dirty="0"/>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Ornstein-</a:t>
            </a:r>
            <a:r>
              <a:rPr lang="en-US" dirty="0" err="1" smtClean="0"/>
              <a:t>Uhlenbeck</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2243334" y="2750403"/>
                <a:ext cx="7472045" cy="829945"/>
              </a:xfrm>
              <a:prstGeom prst="rect">
                <a:avLst/>
              </a:prstGeom>
              <a:noFill/>
            </p:spPr>
            <p:txBody>
              <a:bodyPr wrap="none" rtlCol="0">
                <a:spAutoFit/>
              </a:bodyPr>
              <a:lstStyle/>
              <a:p>
                <a14:m>
                  <m:oMath xmlns:m="http://schemas.openxmlformats.org/officeDocument/2006/math">
                    <m:r>
                      <a:rPr lang="en-US" sz="4800" b="1" i="1" smtClean="0">
                        <a:solidFill>
                          <a:schemeClr val="accent3">
                            <a:lumMod val="40000"/>
                            <a:lumOff val="60000"/>
                          </a:schemeClr>
                        </a:solidFill>
                        <a:latin typeface="Cambria Math" pitchFamily="18" charset="0"/>
                        <a:ea typeface="Cambria Math" pitchFamily="18" charset="0"/>
                      </a:rPr>
                      <m:t>∆</m:t>
                    </m:r>
                    <m:acc>
                      <m:accPr>
                        <m:chr m:val="̅"/>
                        <m:ctrlPr>
                          <a:rPr lang="en-US" sz="4800" b="1" i="1" smtClean="0">
                            <a:solidFill>
                              <a:schemeClr val="accent3">
                                <a:lumMod val="40000"/>
                                <a:lumOff val="60000"/>
                              </a:schemeClr>
                            </a:solidFill>
                            <a:latin typeface="Cambria Math"/>
                            <a:ea typeface="Cambria Math" pitchFamily="18" charset="0"/>
                          </a:rPr>
                        </m:ctrlPr>
                      </m:accPr>
                      <m:e>
                        <m:r>
                          <a:rPr lang="en-US" sz="4800" b="1" i="1" smtClean="0">
                            <a:solidFill>
                              <a:schemeClr val="accent3">
                                <a:lumMod val="40000"/>
                                <a:lumOff val="60000"/>
                              </a:schemeClr>
                            </a:solidFill>
                            <a:latin typeface="Cambria Math" pitchFamily="18" charset="0"/>
                            <a:ea typeface="Cambria Math" pitchFamily="18" charset="0"/>
                          </a:rPr>
                          <m:t>𝒛</m:t>
                        </m:r>
                      </m:e>
                    </m:acc>
                    <m:r>
                      <a:rPr lang="en-US" sz="4800" b="1" i="1" smtClean="0">
                        <a:solidFill>
                          <a:schemeClr val="accent3">
                            <a:lumMod val="40000"/>
                            <a:lumOff val="60000"/>
                          </a:schemeClr>
                        </a:solidFill>
                        <a:latin typeface="Cambria Math" pitchFamily="18" charset="0"/>
                        <a:ea typeface="Cambria Math" pitchFamily="18" charset="0"/>
                      </a:rPr>
                      <m:t>=</m:t>
                    </m:r>
                    <m:r>
                      <a:rPr lang="en-US" sz="4800" b="1" i="1" smtClean="0">
                        <a:solidFill>
                          <a:schemeClr val="accent3">
                            <a:lumMod val="40000"/>
                            <a:lumOff val="60000"/>
                          </a:schemeClr>
                        </a:solidFill>
                        <a:latin typeface="Cambria Math" pitchFamily="18" charset="0"/>
                        <a:ea typeface="Cambria Math" pitchFamily="18" charset="0"/>
                      </a:rPr>
                      <m:t>𝜶</m:t>
                    </m:r>
                    <m:r>
                      <a:rPr lang="en-US" sz="4800" b="1" i="1" smtClean="0">
                        <a:solidFill>
                          <a:schemeClr val="accent3">
                            <a:lumMod val="40000"/>
                            <a:lumOff val="60000"/>
                          </a:schemeClr>
                        </a:solidFill>
                        <a:latin typeface="Cambria Math" pitchFamily="18" charset="0"/>
                        <a:ea typeface="Cambria Math" pitchFamily="18" charset="0"/>
                      </a:rPr>
                      <m:t>(</m:t>
                    </m:r>
                    <m:r>
                      <a:rPr lang="en-US" sz="4800" b="1" i="1" smtClean="0">
                        <a:solidFill>
                          <a:schemeClr val="accent3">
                            <a:lumMod val="40000"/>
                            <a:lumOff val="60000"/>
                          </a:schemeClr>
                        </a:solidFill>
                        <a:latin typeface="Cambria Math" pitchFamily="18" charset="0"/>
                        <a:ea typeface="Cambria Math" pitchFamily="18" charset="0"/>
                      </a:rPr>
                      <m:t>𝜽</m:t>
                    </m:r>
                    <m:r>
                      <a:rPr lang="en-US" sz="4800" b="1" i="1" smtClean="0">
                        <a:solidFill>
                          <a:schemeClr val="accent3">
                            <a:lumMod val="40000"/>
                            <a:lumOff val="60000"/>
                          </a:schemeClr>
                        </a:solidFill>
                        <a:latin typeface="Cambria Math" pitchFamily="18" charset="0"/>
                        <a:ea typeface="Cambria Math" pitchFamily="18" charset="0"/>
                      </a:rPr>
                      <m:t>−</m:t>
                    </m:r>
                    <m:acc>
                      <m:accPr>
                        <m:chr m:val="̅"/>
                        <m:ctrlPr>
                          <a:rPr lang="en-US" sz="4800" b="1" i="1" smtClean="0">
                            <a:solidFill>
                              <a:schemeClr val="accent3">
                                <a:lumMod val="40000"/>
                                <a:lumOff val="60000"/>
                              </a:schemeClr>
                            </a:solidFill>
                            <a:latin typeface="Cambria Math"/>
                            <a:ea typeface="Cambria Math" pitchFamily="18" charset="0"/>
                          </a:rPr>
                        </m:ctrlPr>
                      </m:accPr>
                      <m:e>
                        <m:r>
                          <a:rPr lang="en-US" sz="4800" b="1" i="1" smtClean="0">
                            <a:solidFill>
                              <a:schemeClr val="accent3">
                                <a:lumMod val="40000"/>
                                <a:lumOff val="60000"/>
                              </a:schemeClr>
                            </a:solidFill>
                            <a:latin typeface="Cambria Math" pitchFamily="18" charset="0"/>
                            <a:ea typeface="Cambria Math" pitchFamily="18" charset="0"/>
                          </a:rPr>
                          <m:t>𝒛</m:t>
                        </m:r>
                      </m:e>
                    </m:acc>
                    <m:r>
                      <a:rPr lang="en-US" sz="4800" b="1" i="1" smtClean="0">
                        <a:solidFill>
                          <a:schemeClr val="accent3">
                            <a:lumMod val="40000"/>
                            <a:lumOff val="60000"/>
                          </a:schemeClr>
                        </a:solidFill>
                        <a:latin typeface="Cambria Math" pitchFamily="18" charset="0"/>
                        <a:ea typeface="Cambria Math" pitchFamily="18" charset="0"/>
                      </a:rPr>
                      <m:t>)+</m:t>
                    </m:r>
                    <m:r>
                      <a:rPr lang="en-US" sz="4800" b="1" i="1" smtClean="0">
                        <a:solidFill>
                          <a:schemeClr val="accent3">
                            <a:lumMod val="40000"/>
                            <a:lumOff val="60000"/>
                          </a:schemeClr>
                        </a:solidFill>
                        <a:latin typeface="Cambria Math" pitchFamily="18" charset="0"/>
                        <a:ea typeface="Cambria Math" pitchFamily="18" charset="0"/>
                      </a:rPr>
                      <m:t>𝝈</m:t>
                    </m:r>
                    <m:r>
                      <a:rPr lang="en-US" sz="4800" b="1" i="1" smtClean="0">
                        <a:solidFill>
                          <a:schemeClr val="accent3">
                            <a:lumMod val="40000"/>
                            <a:lumOff val="60000"/>
                          </a:schemeClr>
                        </a:solidFill>
                        <a:latin typeface="Cambria Math" pitchFamily="18" charset="0"/>
                        <a:ea typeface="Cambria Math" pitchFamily="18" charset="0"/>
                      </a:rPr>
                      <m:t>𝒅𝑾</m:t>
                    </m:r>
                  </m:oMath>
                </a14:m>
                <a:r>
                  <a:rPr lang="en-US" sz="4800" b="1" dirty="0" smtClean="0">
                    <a:solidFill>
                      <a:schemeClr val="accent3">
                        <a:lumMod val="40000"/>
                        <a:lumOff val="60000"/>
                      </a:schemeClr>
                    </a:solidFill>
                    <a:latin typeface="Cambria Math" pitchFamily="18" charset="0"/>
                    <a:ea typeface="Cambria Math" pitchFamily="18" charset="0"/>
                  </a:rPr>
                  <a:t> </a:t>
                </a:r>
                <a:endParaRPr lang="en-US" sz="4800" b="1" dirty="0">
                  <a:solidFill>
                    <a:schemeClr val="accent3">
                      <a:lumMod val="40000"/>
                      <a:lumOff val="60000"/>
                    </a:schemeClr>
                  </a:solidFill>
                  <a:latin typeface="Cambria Math" pitchFamily="18" charset="0"/>
                  <a:ea typeface="Cambria Math"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2243334" y="2750403"/>
                <a:ext cx="7472045" cy="829945"/>
              </a:xfrm>
              <a:prstGeom prst="rect">
                <a:avLst/>
              </a:prstGeom>
              <a:blipFill rotWithShape="1">
                <a:blip r:embed="rId1"/>
                <a:stretch>
                  <a:fillRect l="-7" t="-26" r="-3962" b="26"/>
                </a:stretch>
              </a:blipFill>
            </p:spPr>
            <p:txBody>
              <a:bodyPr/>
              <a:lstStyle/>
              <a:p>
                <a:r>
                  <a:rPr lang="en-US" altLang="en-US">
                    <a:noFill/>
                  </a:rPr>
                  <a:t> </a:t>
                </a:r>
              </a:p>
            </p:txBody>
          </p:sp>
        </mc:Fallback>
      </mc:AlternateContent>
      <p:sp>
        <p:nvSpPr>
          <p:cNvPr id="5" name="Content Placeholder 2"/>
          <p:cNvSpPr txBox="1"/>
          <p:nvPr/>
        </p:nvSpPr>
        <p:spPr>
          <a:xfrm>
            <a:off x="1752600" y="1600201"/>
            <a:ext cx="7086600" cy="685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Adaptation + Random Evolution</a:t>
            </a:r>
            <a:endParaRPr lang="en-US" dirty="0"/>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106" name="Picture 2" descr="http://www.stephenjaygould.org/images/ggs_figure-44.gif"/>
          <p:cNvPicPr>
            <a:picLocks noChangeAspect="1" noChangeArrowheads="1"/>
          </p:cNvPicPr>
          <p:nvPr/>
        </p:nvPicPr>
        <p:blipFill rotWithShape="1">
          <a:blip r:embed="rId1"/>
          <a:srcRect r="20645"/>
          <a:stretch>
            <a:fillRect/>
          </a:stretch>
        </p:blipFill>
        <p:spPr bwMode="auto">
          <a:xfrm>
            <a:off x="3469837" y="1447800"/>
            <a:ext cx="689336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itle 2"/>
          <p:cNvSpPr>
            <a:spLocks noGrp="1"/>
          </p:cNvSpPr>
          <p:nvPr>
            <p:ph type="title"/>
          </p:nvPr>
        </p:nvSpPr>
        <p:spPr>
          <a:xfrm>
            <a:off x="2438400" y="-152400"/>
            <a:ext cx="8229600" cy="1143000"/>
          </a:xfrm>
        </p:spPr>
        <p:txBody>
          <a:bodyPr/>
          <a:lstStyle/>
          <a:p>
            <a:pPr eaLnBrk="1" hangingPunct="1"/>
            <a:r>
              <a:rPr lang="en-US" b="1" dirty="0" smtClean="0">
                <a:latin typeface="Minion Pro Cond"/>
              </a:rPr>
              <a:t>Simpson’s Adaptive Zones</a:t>
            </a:r>
            <a:endParaRPr lang="en-US" b="1" dirty="0" smtClean="0">
              <a:latin typeface="Minion Pro Cond"/>
            </a:endParaRPr>
          </a:p>
        </p:txBody>
      </p:sp>
      <p:pic>
        <p:nvPicPr>
          <p:cNvPr id="4" name="Picture 6" descr="http://www.nceas.ucsb.edu/~alroy/lefa/Simpson.jpg"/>
          <p:cNvPicPr>
            <a:picLocks noChangeAspect="1" noChangeArrowheads="1"/>
          </p:cNvPicPr>
          <p:nvPr/>
        </p:nvPicPr>
        <p:blipFill>
          <a:blip r:embed="rId2"/>
          <a:srcRect/>
          <a:stretch>
            <a:fillRect/>
          </a:stretch>
        </p:blipFill>
        <p:spPr bwMode="auto">
          <a:xfrm>
            <a:off x="1828800" y="76200"/>
            <a:ext cx="970478" cy="14748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7003416" y="4034049"/>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8422837" y="3733799"/>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8623057" y="4243315"/>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7813236" y="4375243"/>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6937504" y="4375243"/>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6383634" y="4322927"/>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5755836" y="4507964"/>
            <a:ext cx="1247579" cy="44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a:xfrm>
            <a:off x="2033270" y="4653915"/>
            <a:ext cx="7886700" cy="1325563"/>
          </a:xfrm>
        </p:spPr>
        <p:txBody>
          <a:bodyPr>
            <a:noAutofit/>
          </a:bodyPr>
          <a:p>
            <a:pPr algn="ctr"/>
            <a:r>
              <a:rPr lang="en-US" altLang="en-US" sz="3200"/>
              <a:t>What is meant by this passage? Why does Felsenstein make this argument?</a:t>
            </a:r>
            <a:endParaRPr lang="en-US" altLang="en-US" sz="3200"/>
          </a:p>
        </p:txBody>
      </p:sp>
      <p:pic>
        <p:nvPicPr>
          <p:cNvPr id="8" name="Content Placeholder 7"/>
          <p:cNvPicPr>
            <a:picLocks noChangeAspect="1"/>
          </p:cNvPicPr>
          <p:nvPr>
            <p:ph idx="1"/>
          </p:nvPr>
        </p:nvPicPr>
        <p:blipFill>
          <a:blip r:embed="rId1"/>
          <a:srcRect t="4595"/>
          <a:stretch>
            <a:fillRect/>
          </a:stretch>
        </p:blipFill>
        <p:spPr>
          <a:xfrm>
            <a:off x="1219200" y="1066800"/>
            <a:ext cx="9850755" cy="3260725"/>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Implementations</a:t>
            </a:r>
            <a:endParaRPr lang="en-US" dirty="0"/>
          </a:p>
        </p:txBody>
      </p:sp>
      <p:sp>
        <p:nvSpPr>
          <p:cNvPr id="3" name="Content Placeholder 2"/>
          <p:cNvSpPr>
            <a:spLocks noGrp="1"/>
          </p:cNvSpPr>
          <p:nvPr>
            <p:ph idx="1"/>
          </p:nvPr>
        </p:nvSpPr>
        <p:spPr>
          <a:xfrm>
            <a:off x="2057400" y="1524000"/>
            <a:ext cx="8229600" cy="4525963"/>
          </a:xfrm>
        </p:spPr>
        <p:txBody>
          <a:bodyPr>
            <a:normAutofit lnSpcReduction="10000"/>
          </a:bodyPr>
          <a:lstStyle/>
          <a:p>
            <a:pPr marL="0" indent="0">
              <a:buNone/>
            </a:pPr>
            <a:r>
              <a:rPr lang="en-US" sz="2800" dirty="0" smtClean="0">
                <a:solidFill>
                  <a:schemeClr val="accent3">
                    <a:lumMod val="40000"/>
                    <a:lumOff val="60000"/>
                  </a:schemeClr>
                </a:solidFill>
              </a:rPr>
              <a:t>Multi-optima OU models (R packages)</a:t>
            </a:r>
            <a:endParaRPr lang="en-US" sz="2800" dirty="0" smtClean="0">
              <a:solidFill>
                <a:schemeClr val="accent3">
                  <a:lumMod val="40000"/>
                  <a:lumOff val="60000"/>
                </a:schemeClr>
              </a:solidFill>
            </a:endParaRPr>
          </a:p>
          <a:p>
            <a:pPr marL="0" indent="0">
              <a:buNone/>
            </a:pPr>
            <a:r>
              <a:rPr lang="en-US" sz="2800" dirty="0" smtClean="0"/>
              <a:t>ouch (Butler and King )</a:t>
            </a:r>
            <a:endParaRPr lang="en-US" sz="2800" dirty="0" smtClean="0"/>
          </a:p>
          <a:p>
            <a:pPr marL="0" indent="0">
              <a:buNone/>
            </a:pPr>
            <a:r>
              <a:rPr lang="en-US" sz="2800" dirty="0" err="1" smtClean="0"/>
              <a:t>OUwie</a:t>
            </a:r>
            <a:r>
              <a:rPr lang="en-US" sz="2800" dirty="0" smtClean="0"/>
              <a:t> (Beaulieu)</a:t>
            </a:r>
            <a:endParaRPr lang="en-US" sz="2800" dirty="0" smtClean="0"/>
          </a:p>
          <a:p>
            <a:pPr marL="0" indent="0">
              <a:buNone/>
            </a:pPr>
            <a:r>
              <a:rPr lang="en-US" sz="2800" dirty="0" smtClean="0"/>
              <a:t>SLOUCH (Hansen, </a:t>
            </a:r>
            <a:r>
              <a:rPr lang="en-US" sz="2800" dirty="0" err="1" smtClean="0"/>
              <a:t>Pienaar</a:t>
            </a:r>
            <a:r>
              <a:rPr lang="en-US" sz="2800" dirty="0" smtClean="0"/>
              <a:t> &amp; </a:t>
            </a:r>
            <a:r>
              <a:rPr lang="en-US" sz="2800" dirty="0" err="1" smtClean="0"/>
              <a:t>Orzack</a:t>
            </a:r>
            <a:r>
              <a:rPr lang="en-US" sz="2800" dirty="0" smtClean="0"/>
              <a:t>)</a:t>
            </a:r>
            <a:endParaRPr lang="en-US" sz="2800" dirty="0" smtClean="0"/>
          </a:p>
          <a:p>
            <a:pPr marL="0" indent="0">
              <a:buNone/>
            </a:pPr>
            <a:r>
              <a:rPr lang="en-US" sz="2800" dirty="0" err="1" smtClean="0"/>
              <a:t>mvSLOUCH</a:t>
            </a:r>
            <a:r>
              <a:rPr lang="en-US" sz="2800" dirty="0" smtClean="0"/>
              <a:t> (</a:t>
            </a:r>
            <a:r>
              <a:rPr lang="en-US" sz="2800" dirty="0" err="1" smtClean="0"/>
              <a:t>Bartoszek</a:t>
            </a:r>
            <a:r>
              <a:rPr lang="en-US" sz="2800" dirty="0" smtClean="0"/>
              <a:t>)</a:t>
            </a:r>
            <a:endParaRPr lang="en-US" sz="2800" dirty="0" smtClean="0"/>
          </a:p>
          <a:p>
            <a:pPr marL="0" indent="0">
              <a:buNone/>
            </a:pPr>
            <a:r>
              <a:rPr lang="en-US" sz="2800" dirty="0" err="1" smtClean="0"/>
              <a:t>mvMORPH</a:t>
            </a:r>
            <a:r>
              <a:rPr lang="en-US" sz="2800" dirty="0" smtClean="0"/>
              <a:t> (</a:t>
            </a:r>
            <a:r>
              <a:rPr lang="en-US" sz="2800" dirty="0" err="1" smtClean="0"/>
              <a:t>Clavel</a:t>
            </a:r>
            <a:r>
              <a:rPr lang="en-US" sz="2800" dirty="0" smtClean="0"/>
              <a:t>)</a:t>
            </a:r>
            <a:endParaRPr lang="en-US" sz="2800" dirty="0" smtClean="0"/>
          </a:p>
          <a:p>
            <a:pPr marL="0" indent="0">
              <a:buNone/>
            </a:pPr>
            <a:r>
              <a:rPr lang="en-US" sz="2800" dirty="0" smtClean="0"/>
              <a:t>surface (Ingram)</a:t>
            </a:r>
            <a:endParaRPr lang="en-US" sz="2800" dirty="0" smtClean="0"/>
          </a:p>
          <a:p>
            <a:pPr marL="0" indent="0">
              <a:buNone/>
            </a:pPr>
            <a:r>
              <a:rPr lang="en-US" sz="2800" dirty="0"/>
              <a:t>l</a:t>
            </a:r>
            <a:r>
              <a:rPr lang="en-US" sz="2800" dirty="0" smtClean="0"/>
              <a:t>1ou (</a:t>
            </a:r>
            <a:r>
              <a:rPr lang="en-US" sz="2800" dirty="0" err="1" smtClean="0"/>
              <a:t>Khabbazian</a:t>
            </a:r>
            <a:r>
              <a:rPr lang="en-US" sz="2800" dirty="0" smtClean="0"/>
              <a:t>, </a:t>
            </a:r>
            <a:r>
              <a:rPr lang="en-US" sz="2800" dirty="0" err="1" smtClean="0"/>
              <a:t>Ane</a:t>
            </a:r>
            <a:r>
              <a:rPr lang="en-US" sz="2800" dirty="0" smtClean="0"/>
              <a:t> and Yu)</a:t>
            </a:r>
            <a:endParaRPr lang="en-US" sz="2800" dirty="0" smtClean="0"/>
          </a:p>
          <a:p>
            <a:pPr marL="0" indent="0">
              <a:buNone/>
            </a:pPr>
            <a:r>
              <a:rPr lang="en-US" sz="2800" dirty="0"/>
              <a:t>b</a:t>
            </a:r>
            <a:r>
              <a:rPr lang="en-US" sz="2800" dirty="0" smtClean="0"/>
              <a:t>ayou (</a:t>
            </a:r>
            <a:r>
              <a:rPr lang="en-US" sz="2800" dirty="0" err="1" smtClean="0"/>
              <a:t>Uyeda</a:t>
            </a:r>
            <a:r>
              <a:rPr lang="en-US" sz="2800" dirty="0"/>
              <a:t>)</a:t>
            </a:r>
            <a:endParaRPr lang="en-US" sz="2800" dirty="0" smtClean="0"/>
          </a:p>
          <a:p>
            <a:pPr marL="0" indent="0">
              <a:buNone/>
            </a:pPr>
            <a:endParaRPr lang="en-US" sz="2800" dirty="0" smtClean="0"/>
          </a:p>
          <a:p>
            <a:pPr marL="0" indent="0">
              <a:buNone/>
            </a:pPr>
            <a:endParaRPr lang="en-US" sz="2800" dirty="0" smtClean="0"/>
          </a:p>
          <a:p>
            <a:pPr marL="0" indent="0">
              <a:buNone/>
            </a:pPr>
            <a:endParaRPr lang="en-US" sz="2800" dirty="0"/>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Quantitative Genetics</a:t>
            </a:r>
            <a:br>
              <a:rPr lang="en-US" dirty="0" smtClean="0"/>
            </a:br>
            <a:r>
              <a:rPr lang="en-US" dirty="0" smtClean="0"/>
              <a:t>(</a:t>
            </a:r>
            <a:r>
              <a:rPr lang="en-US" dirty="0" err="1" smtClean="0"/>
              <a:t>Lande</a:t>
            </a:r>
            <a:r>
              <a:rPr lang="en-US" dirty="0" smtClean="0"/>
              <a:t> 1976)</a:t>
            </a:r>
            <a:endParaRPr lang="en-US" dirty="0"/>
          </a:p>
        </p:txBody>
      </p:sp>
      <p:sp>
        <p:nvSpPr>
          <p:cNvPr id="3" name="Content Placeholder 2"/>
          <p:cNvSpPr>
            <a:spLocks noGrp="1"/>
          </p:cNvSpPr>
          <p:nvPr>
            <p:ph idx="1"/>
          </p:nvPr>
        </p:nvSpPr>
        <p:spPr>
          <a:xfrm>
            <a:off x="1752600" y="1600201"/>
            <a:ext cx="2819400" cy="685799"/>
          </a:xfrm>
        </p:spPr>
        <p:txBody>
          <a:bodyPr/>
          <a:lstStyle/>
          <a:p>
            <a:pPr marL="0" indent="0">
              <a:buNone/>
            </a:pPr>
            <a:r>
              <a:rPr lang="en-US" dirty="0" smtClean="0"/>
              <a:t>Genetic Drift</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6229273" y="2286000"/>
                <a:ext cx="4672330" cy="1540510"/>
              </a:xfrm>
              <a:prstGeom prst="rect">
                <a:avLst/>
              </a:prstGeom>
              <a:noFill/>
            </p:spPr>
            <p:txBody>
              <a:bodyPr wrap="none" rtlCol="0">
                <a:spAutoFit/>
              </a:bodyPr>
              <a:lstStyle/>
              <a:p>
                <a14:m>
                  <m:oMath xmlns:m="http://schemas.openxmlformats.org/officeDocument/2006/math">
                    <m:r>
                      <a:rPr lang="en-US" sz="4800" b="1" i="1" smtClean="0">
                        <a:solidFill>
                          <a:schemeClr val="accent3">
                            <a:lumMod val="40000"/>
                            <a:lumOff val="60000"/>
                          </a:schemeClr>
                        </a:solidFill>
                        <a:latin typeface="Cambria Math"/>
                      </a:rPr>
                      <m:t>∆</m:t>
                    </m:r>
                    <m:acc>
                      <m:accPr>
                        <m:chr m:val="̅"/>
                        <m:ctrlPr>
                          <a:rPr lang="en-US" sz="4800" b="1" i="1" smtClean="0">
                            <a:solidFill>
                              <a:schemeClr val="accent3">
                                <a:lumMod val="40000"/>
                                <a:lumOff val="60000"/>
                              </a:schemeClr>
                            </a:solidFill>
                            <a:latin typeface="Cambria Math"/>
                          </a:rPr>
                        </m:ctrlPr>
                      </m:accPr>
                      <m:e>
                        <m:r>
                          <a:rPr lang="en-US" sz="4800" b="1" i="1" smtClean="0">
                            <a:solidFill>
                              <a:schemeClr val="accent3">
                                <a:lumMod val="40000"/>
                                <a:lumOff val="60000"/>
                              </a:schemeClr>
                            </a:solidFill>
                            <a:latin typeface="Cambria Math"/>
                          </a:rPr>
                          <m:t>𝒛</m:t>
                        </m:r>
                      </m:e>
                    </m:acc>
                    <m:r>
                      <a:rPr lang="en-US" sz="4800" b="1" i="1" smtClean="0">
                        <a:solidFill>
                          <a:schemeClr val="accent3">
                            <a:lumMod val="40000"/>
                            <a:lumOff val="60000"/>
                          </a:schemeClr>
                        </a:solidFill>
                        <a:latin typeface="Cambria Math"/>
                      </a:rPr>
                      <m:t>=</m:t>
                    </m:r>
                    <m:rad>
                      <m:radPr>
                        <m:degHide m:val="on"/>
                        <m:ctrlPr>
                          <a:rPr lang="en-US" sz="4800" b="1" i="1" smtClean="0">
                            <a:solidFill>
                              <a:schemeClr val="accent3">
                                <a:lumMod val="40000"/>
                                <a:lumOff val="60000"/>
                              </a:schemeClr>
                            </a:solidFill>
                            <a:latin typeface="Cambria Math"/>
                          </a:rPr>
                        </m:ctrlPr>
                      </m:radPr>
                      <m:deg/>
                      <m:e>
                        <m:f>
                          <m:fPr>
                            <m:ctrlPr>
                              <a:rPr lang="en-US" sz="4800" b="1" i="1">
                                <a:solidFill>
                                  <a:schemeClr val="accent3">
                                    <a:lumMod val="40000"/>
                                    <a:lumOff val="60000"/>
                                  </a:schemeClr>
                                </a:solidFill>
                                <a:latin typeface="Cambria Math"/>
                              </a:rPr>
                            </m:ctrlPr>
                          </m:fPr>
                          <m:num>
                            <m:r>
                              <a:rPr lang="en-US" sz="4800" b="1" i="1" smtClean="0">
                                <a:solidFill>
                                  <a:schemeClr val="accent3">
                                    <a:lumMod val="40000"/>
                                    <a:lumOff val="60000"/>
                                  </a:schemeClr>
                                </a:solidFill>
                                <a:latin typeface="Cambria Math"/>
                              </a:rPr>
                              <m:t>𝑮</m:t>
                            </m:r>
                          </m:num>
                          <m:den>
                            <m:sSub>
                              <m:sSubPr>
                                <m:ctrlPr>
                                  <a:rPr lang="en-US" sz="4800" b="1" i="1">
                                    <a:solidFill>
                                      <a:schemeClr val="accent3">
                                        <a:lumMod val="40000"/>
                                        <a:lumOff val="60000"/>
                                      </a:schemeClr>
                                    </a:solidFill>
                                    <a:latin typeface="Cambria Math"/>
                                  </a:rPr>
                                </m:ctrlPr>
                              </m:sSubPr>
                              <m:e>
                                <m:r>
                                  <a:rPr lang="en-US" sz="4800" b="1" i="1">
                                    <a:solidFill>
                                      <a:schemeClr val="accent3">
                                        <a:lumMod val="40000"/>
                                        <a:lumOff val="60000"/>
                                      </a:schemeClr>
                                    </a:solidFill>
                                    <a:latin typeface="Cambria Math"/>
                                  </a:rPr>
                                  <m:t>𝑵</m:t>
                                </m:r>
                              </m:e>
                              <m:sub>
                                <m:r>
                                  <a:rPr lang="en-US" sz="4800" b="1" i="1">
                                    <a:solidFill>
                                      <a:schemeClr val="accent3">
                                        <a:lumMod val="40000"/>
                                        <a:lumOff val="60000"/>
                                      </a:schemeClr>
                                    </a:solidFill>
                                    <a:latin typeface="Cambria Math"/>
                                  </a:rPr>
                                  <m:t>𝒆</m:t>
                                </m:r>
                              </m:sub>
                            </m:sSub>
                          </m:den>
                        </m:f>
                      </m:e>
                    </m:rad>
                    <m:r>
                      <a:rPr lang="en-US" sz="4800" b="1" i="1" smtClean="0">
                        <a:solidFill>
                          <a:schemeClr val="accent3">
                            <a:lumMod val="40000"/>
                            <a:lumOff val="60000"/>
                          </a:schemeClr>
                        </a:solidFill>
                        <a:latin typeface="Cambria Math"/>
                      </a:rPr>
                      <m:t>𝒅𝑾</m:t>
                    </m:r>
                  </m:oMath>
                </a14:m>
                <a:r>
                  <a:rPr lang="en-US" sz="4800" b="1" dirty="0" smtClean="0">
                    <a:solidFill>
                      <a:schemeClr val="accent3">
                        <a:lumMod val="40000"/>
                        <a:lumOff val="60000"/>
                      </a:schemeClr>
                    </a:solidFill>
                  </a:rPr>
                  <a:t> </a:t>
                </a:r>
                <a:endParaRPr lang="en-US" sz="4800" b="1" dirty="0">
                  <a:solidFill>
                    <a:schemeClr val="accent3">
                      <a:lumMod val="40000"/>
                      <a:lumOff val="60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6229273" y="2286000"/>
                <a:ext cx="4672330" cy="1540510"/>
              </a:xfrm>
              <a:prstGeom prst="rect">
                <a:avLst/>
              </a:prstGeom>
              <a:blipFill rotWithShape="1">
                <a:blip r:embed="rId1"/>
                <a:stretch>
                  <a:fillRect l="-12" r="-5846"/>
                </a:stretch>
              </a:blipFill>
            </p:spPr>
            <p:txBody>
              <a:bodyPr/>
              <a:lstStyle/>
              <a:p>
                <a:r>
                  <a:rPr lang="en-US" altLang="en-US">
                    <a:noFill/>
                  </a:rPr>
                  <a:t> </a:t>
                </a:r>
              </a:p>
            </p:txBody>
          </p:sp>
        </mc:Fallback>
      </mc:AlternateContent>
      <p:sp>
        <p:nvSpPr>
          <p:cNvPr id="7" name="Content Placeholder 2"/>
          <p:cNvSpPr txBox="1"/>
          <p:nvPr/>
        </p:nvSpPr>
        <p:spPr>
          <a:xfrm>
            <a:off x="4724400" y="5791201"/>
            <a:ext cx="7543800" cy="1904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4800" dirty="0" smtClean="0"/>
              <a:t> = Brownian Motion</a:t>
            </a:r>
            <a:endParaRPr lang="en-US" sz="4800" dirty="0"/>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Quantitative Genetics</a:t>
            </a:r>
            <a:br>
              <a:rPr lang="en-US" dirty="0" smtClean="0"/>
            </a:br>
            <a:r>
              <a:rPr lang="en-US" dirty="0" smtClean="0"/>
              <a:t>(</a:t>
            </a:r>
            <a:r>
              <a:rPr lang="en-US" dirty="0" err="1" smtClean="0"/>
              <a:t>Lande</a:t>
            </a:r>
            <a:r>
              <a:rPr lang="en-US" dirty="0" smtClean="0"/>
              <a:t> 1976)</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1864995" y="2468880"/>
                <a:ext cx="8093710" cy="1299210"/>
              </a:xfrm>
              <a:prstGeom prst="rect">
                <a:avLst/>
              </a:prstGeom>
              <a:noFill/>
            </p:spPr>
            <p:txBody>
              <a:bodyPr wrap="square" rtlCol="0">
                <a:spAutoFit/>
              </a:bodyPr>
              <a:lstStyle/>
              <a:p>
                <a14:m>
                  <m:oMath xmlns:m="http://schemas.openxmlformats.org/officeDocument/2006/math">
                    <m:r>
                      <a:rPr lang="en-US" sz="4000" b="1" i="1" smtClean="0">
                        <a:solidFill>
                          <a:schemeClr val="accent3">
                            <a:lumMod val="40000"/>
                            <a:lumOff val="60000"/>
                          </a:schemeClr>
                        </a:solidFill>
                        <a:latin typeface="Cambria Math"/>
                      </a:rPr>
                      <m:t>∆</m:t>
                    </m:r>
                    <m:acc>
                      <m:accPr>
                        <m:chr m:val="̅"/>
                        <m:ctrlPr>
                          <a:rPr lang="en-US" sz="4000" b="1" i="1" smtClean="0">
                            <a:solidFill>
                              <a:schemeClr val="accent3">
                                <a:lumMod val="40000"/>
                                <a:lumOff val="60000"/>
                              </a:schemeClr>
                            </a:solidFill>
                            <a:latin typeface="Cambria Math"/>
                          </a:rPr>
                        </m:ctrlPr>
                      </m:accPr>
                      <m:e>
                        <m:r>
                          <a:rPr lang="en-US" sz="4000" b="1" i="1" smtClean="0">
                            <a:solidFill>
                              <a:schemeClr val="accent3">
                                <a:lumMod val="40000"/>
                                <a:lumOff val="60000"/>
                              </a:schemeClr>
                            </a:solidFill>
                            <a:latin typeface="Cambria Math"/>
                          </a:rPr>
                          <m:t>𝒛</m:t>
                        </m:r>
                      </m:e>
                    </m:acc>
                    <m:r>
                      <a:rPr lang="en-US" sz="4000" b="1" i="1" smtClean="0">
                        <a:solidFill>
                          <a:schemeClr val="accent3">
                            <a:lumMod val="40000"/>
                            <a:lumOff val="60000"/>
                          </a:schemeClr>
                        </a:solidFill>
                        <a:latin typeface="Cambria Math"/>
                      </a:rPr>
                      <m:t>=</m:t>
                    </m:r>
                    <m:f>
                      <m:fPr>
                        <m:ctrlPr>
                          <a:rPr lang="en-US" sz="4000" b="1" i="1">
                            <a:solidFill>
                              <a:schemeClr val="accent3">
                                <a:lumMod val="40000"/>
                                <a:lumOff val="60000"/>
                              </a:schemeClr>
                            </a:solidFill>
                            <a:latin typeface="Cambria Math"/>
                          </a:rPr>
                        </m:ctrlPr>
                      </m:fPr>
                      <m:num>
                        <m:r>
                          <a:rPr lang="en-US" sz="4000" b="1" i="1" smtClean="0">
                            <a:solidFill>
                              <a:schemeClr val="accent3">
                                <a:lumMod val="40000"/>
                                <a:lumOff val="60000"/>
                              </a:schemeClr>
                            </a:solidFill>
                            <a:latin typeface="Cambria Math"/>
                          </a:rPr>
                          <m:t>𝑮</m:t>
                        </m:r>
                      </m:num>
                      <m:den>
                        <m:r>
                          <a:rPr lang="en-US" sz="4000" b="1" i="1" smtClean="0">
                            <a:solidFill>
                              <a:schemeClr val="accent3">
                                <a:lumMod val="40000"/>
                                <a:lumOff val="60000"/>
                              </a:schemeClr>
                            </a:solidFill>
                            <a:latin typeface="Cambria Math"/>
                          </a:rPr>
                          <m:t>𝑷</m:t>
                        </m:r>
                        <m:r>
                          <a:rPr lang="en-US" sz="4000" b="1" i="1" smtClean="0">
                            <a:solidFill>
                              <a:schemeClr val="accent3">
                                <a:lumMod val="40000"/>
                                <a:lumOff val="60000"/>
                              </a:schemeClr>
                            </a:solidFill>
                            <a:latin typeface="Cambria Math"/>
                          </a:rPr>
                          <m:t>+ </m:t>
                        </m:r>
                        <m:sSup>
                          <m:sSupPr>
                            <m:ctrlPr>
                              <a:rPr lang="en-US" sz="4000" b="1" i="1" smtClean="0">
                                <a:solidFill>
                                  <a:schemeClr val="accent3">
                                    <a:lumMod val="40000"/>
                                    <a:lumOff val="60000"/>
                                  </a:schemeClr>
                                </a:solidFill>
                                <a:latin typeface="Cambria Math"/>
                              </a:rPr>
                            </m:ctrlPr>
                          </m:sSupPr>
                          <m:e>
                            <m:r>
                              <a:rPr lang="en-US" sz="4000" b="1" i="1" smtClean="0">
                                <a:solidFill>
                                  <a:schemeClr val="accent3">
                                    <a:lumMod val="40000"/>
                                    <a:lumOff val="60000"/>
                                  </a:schemeClr>
                                </a:solidFill>
                                <a:latin typeface="Cambria Math"/>
                              </a:rPr>
                              <m:t>𝝎</m:t>
                            </m:r>
                          </m:e>
                          <m:sup>
                            <m:r>
                              <a:rPr lang="en-US" sz="4000" b="1" i="1" smtClean="0">
                                <a:solidFill>
                                  <a:schemeClr val="accent3">
                                    <a:lumMod val="40000"/>
                                    <a:lumOff val="60000"/>
                                  </a:schemeClr>
                                </a:solidFill>
                                <a:latin typeface="Cambria Math"/>
                              </a:rPr>
                              <m:t>𝟐</m:t>
                            </m:r>
                          </m:sup>
                        </m:sSup>
                      </m:den>
                    </m:f>
                    <m:r>
                      <a:rPr lang="en-US" sz="4000" b="1" i="1" smtClean="0">
                        <a:solidFill>
                          <a:schemeClr val="accent3">
                            <a:lumMod val="40000"/>
                            <a:lumOff val="60000"/>
                          </a:schemeClr>
                        </a:solidFill>
                        <a:latin typeface="Cambria Math"/>
                      </a:rPr>
                      <m:t>(</m:t>
                    </m:r>
                    <m:r>
                      <a:rPr lang="en-US" sz="4000" b="1" i="1" smtClean="0">
                        <a:solidFill>
                          <a:schemeClr val="accent3">
                            <a:lumMod val="40000"/>
                            <a:lumOff val="60000"/>
                          </a:schemeClr>
                        </a:solidFill>
                        <a:latin typeface="Cambria Math"/>
                      </a:rPr>
                      <m:t>𝜽</m:t>
                    </m:r>
                    <m:r>
                      <a:rPr lang="en-US" sz="4000" b="1" i="1" smtClean="0">
                        <a:solidFill>
                          <a:schemeClr val="accent3">
                            <a:lumMod val="40000"/>
                            <a:lumOff val="60000"/>
                          </a:schemeClr>
                        </a:solidFill>
                        <a:latin typeface="Cambria Math"/>
                      </a:rPr>
                      <m:t>−</m:t>
                    </m:r>
                    <m:acc>
                      <m:accPr>
                        <m:chr m:val="̅"/>
                        <m:ctrlPr>
                          <a:rPr lang="en-US" sz="4000" b="1" i="1" smtClean="0">
                            <a:solidFill>
                              <a:schemeClr val="accent3">
                                <a:lumMod val="40000"/>
                                <a:lumOff val="60000"/>
                              </a:schemeClr>
                            </a:solidFill>
                            <a:latin typeface="Cambria Math"/>
                          </a:rPr>
                        </m:ctrlPr>
                      </m:accPr>
                      <m:e>
                        <m:r>
                          <a:rPr lang="en-US" sz="4000" b="1" i="1" smtClean="0">
                            <a:solidFill>
                              <a:schemeClr val="accent3">
                                <a:lumMod val="40000"/>
                                <a:lumOff val="60000"/>
                              </a:schemeClr>
                            </a:solidFill>
                            <a:latin typeface="Cambria Math"/>
                          </a:rPr>
                          <m:t>𝒛</m:t>
                        </m:r>
                      </m:e>
                    </m:acc>
                    <m:r>
                      <a:rPr lang="en-US" sz="4000" b="1" i="1" smtClean="0">
                        <a:solidFill>
                          <a:schemeClr val="accent3">
                            <a:lumMod val="40000"/>
                            <a:lumOff val="60000"/>
                          </a:schemeClr>
                        </a:solidFill>
                        <a:latin typeface="Cambria Math"/>
                      </a:rPr>
                      <m:t>)+ </m:t>
                    </m:r>
                    <m:rad>
                      <m:radPr>
                        <m:degHide m:val="on"/>
                        <m:ctrlPr>
                          <a:rPr lang="en-US" sz="4000" b="1" i="1" smtClean="0">
                            <a:solidFill>
                              <a:schemeClr val="accent3">
                                <a:lumMod val="40000"/>
                                <a:lumOff val="60000"/>
                              </a:schemeClr>
                            </a:solidFill>
                            <a:latin typeface="Cambria Math"/>
                          </a:rPr>
                        </m:ctrlPr>
                      </m:radPr>
                      <m:deg/>
                      <m:e>
                        <m:f>
                          <m:fPr>
                            <m:ctrlPr>
                              <a:rPr lang="en-US" sz="4000" b="1" i="1">
                                <a:solidFill>
                                  <a:schemeClr val="accent3">
                                    <a:lumMod val="40000"/>
                                    <a:lumOff val="60000"/>
                                  </a:schemeClr>
                                </a:solidFill>
                                <a:latin typeface="Cambria Math"/>
                              </a:rPr>
                            </m:ctrlPr>
                          </m:fPr>
                          <m:num>
                            <m:r>
                              <a:rPr lang="en-US" sz="4000" b="1" i="1" smtClean="0">
                                <a:solidFill>
                                  <a:schemeClr val="accent3">
                                    <a:lumMod val="40000"/>
                                    <a:lumOff val="60000"/>
                                  </a:schemeClr>
                                </a:solidFill>
                                <a:latin typeface="Cambria Math"/>
                              </a:rPr>
                              <m:t>𝑮</m:t>
                            </m:r>
                          </m:num>
                          <m:den>
                            <m:sSub>
                              <m:sSubPr>
                                <m:ctrlPr>
                                  <a:rPr lang="en-US" sz="4000" b="1" i="1">
                                    <a:solidFill>
                                      <a:schemeClr val="accent3">
                                        <a:lumMod val="40000"/>
                                        <a:lumOff val="60000"/>
                                      </a:schemeClr>
                                    </a:solidFill>
                                    <a:latin typeface="Cambria Math"/>
                                  </a:rPr>
                                </m:ctrlPr>
                              </m:sSubPr>
                              <m:e>
                                <m:r>
                                  <a:rPr lang="en-US" sz="4000" b="1" i="1">
                                    <a:solidFill>
                                      <a:schemeClr val="accent3">
                                        <a:lumMod val="40000"/>
                                        <a:lumOff val="60000"/>
                                      </a:schemeClr>
                                    </a:solidFill>
                                    <a:latin typeface="Cambria Math"/>
                                  </a:rPr>
                                  <m:t>𝑵</m:t>
                                </m:r>
                              </m:e>
                              <m:sub>
                                <m:r>
                                  <a:rPr lang="en-US" sz="4000" b="1" i="1">
                                    <a:solidFill>
                                      <a:schemeClr val="accent3">
                                        <a:lumMod val="40000"/>
                                        <a:lumOff val="60000"/>
                                      </a:schemeClr>
                                    </a:solidFill>
                                    <a:latin typeface="Cambria Math"/>
                                  </a:rPr>
                                  <m:t>𝒆</m:t>
                                </m:r>
                              </m:sub>
                            </m:sSub>
                          </m:den>
                        </m:f>
                      </m:e>
                    </m:rad>
                    <m:r>
                      <a:rPr lang="en-US" sz="4000" b="1" i="1" smtClean="0">
                        <a:solidFill>
                          <a:schemeClr val="accent3">
                            <a:lumMod val="40000"/>
                            <a:lumOff val="60000"/>
                          </a:schemeClr>
                        </a:solidFill>
                        <a:latin typeface="Cambria Math"/>
                      </a:rPr>
                      <m:t>𝒅𝑾</m:t>
                    </m:r>
                  </m:oMath>
                </a14:m>
                <a:r>
                  <a:rPr lang="en-US" sz="4000" b="1" dirty="0" smtClean="0">
                    <a:solidFill>
                      <a:schemeClr val="accent3">
                        <a:lumMod val="40000"/>
                        <a:lumOff val="60000"/>
                      </a:schemeClr>
                    </a:solidFill>
                  </a:rPr>
                  <a:t> </a:t>
                </a:r>
                <a:endParaRPr lang="en-US" sz="4000" b="1" dirty="0" smtClean="0">
                  <a:solidFill>
                    <a:schemeClr val="accent3">
                      <a:lumMod val="40000"/>
                      <a:lumOff val="60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1864995" y="2468880"/>
                <a:ext cx="8093710" cy="1299210"/>
              </a:xfrm>
              <a:prstGeom prst="rect">
                <a:avLst/>
              </a:prstGeom>
              <a:blipFill rotWithShape="1">
                <a:blip r:embed="rId1"/>
                <a:stretch>
                  <a:fillRect/>
                </a:stretch>
              </a:blipFill>
            </p:spPr>
            <p:txBody>
              <a:bodyPr/>
              <a:lstStyle/>
              <a:p>
                <a:r>
                  <a:rPr lang="en-US" altLang="en-US">
                    <a:noFill/>
                  </a:rPr>
                  <a:t> </a:t>
                </a:r>
              </a:p>
            </p:txBody>
          </p:sp>
        </mc:Fallback>
      </mc:AlternateContent>
      <p:sp>
        <p:nvSpPr>
          <p:cNvPr id="5" name="Content Placeholder 2"/>
          <p:cNvSpPr txBox="1"/>
          <p:nvPr/>
        </p:nvSpPr>
        <p:spPr>
          <a:xfrm>
            <a:off x="1676400" y="1600201"/>
            <a:ext cx="7086600" cy="685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Genetic Drift + Natural Selection</a:t>
            </a:r>
            <a:endParaRPr lang="en-US" dirty="0"/>
          </a:p>
        </p:txBody>
      </p:sp>
      <p:sp>
        <p:nvSpPr>
          <p:cNvPr id="7" name="Content Placeholder 2"/>
          <p:cNvSpPr txBox="1"/>
          <p:nvPr/>
        </p:nvSpPr>
        <p:spPr>
          <a:xfrm>
            <a:off x="3886200" y="5791201"/>
            <a:ext cx="7543800" cy="1904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4800" dirty="0" smtClean="0"/>
              <a:t> = Ornstein-</a:t>
            </a:r>
            <a:r>
              <a:rPr lang="en-US" sz="4800" dirty="0" err="1" smtClean="0"/>
              <a:t>Uhlenbeck</a:t>
            </a:r>
            <a:endParaRPr lang="en-US" sz="4800" dirty="0"/>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Implementations</a:t>
            </a:r>
            <a:endParaRPr lang="en-US" dirty="0"/>
          </a:p>
        </p:txBody>
      </p:sp>
      <p:sp>
        <p:nvSpPr>
          <p:cNvPr id="4" name="Content Placeholder 2"/>
          <p:cNvSpPr txBox="1"/>
          <p:nvPr/>
        </p:nvSpPr>
        <p:spPr>
          <a:xfrm>
            <a:off x="4876800" y="1333500"/>
            <a:ext cx="24384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OUM (ML) </a:t>
            </a:r>
            <a:endParaRPr lang="en-US" sz="2800" dirty="0" smtClean="0">
              <a:solidFill>
                <a:schemeClr val="accent3">
                  <a:lumMod val="40000"/>
                  <a:lumOff val="60000"/>
                </a:schemeClr>
              </a:solidFill>
            </a:endParaRPr>
          </a:p>
          <a:p>
            <a:pPr marL="0" indent="0" algn="ctr">
              <a:buFont typeface="Arial" panose="020B0604020202020204" pitchFamily="34" charset="0"/>
              <a:buNone/>
            </a:pPr>
            <a:r>
              <a:rPr lang="en-US" sz="2800" dirty="0" smtClean="0"/>
              <a:t>ouch</a:t>
            </a:r>
            <a:endParaRPr lang="en-US" sz="2800" dirty="0" smtClean="0"/>
          </a:p>
          <a:p>
            <a:pPr marL="0" indent="0" algn="ctr">
              <a:buFont typeface="Arial" panose="020B0604020202020204" pitchFamily="34" charset="0"/>
              <a:buNone/>
            </a:pPr>
            <a:r>
              <a:rPr lang="en-US" sz="2800" dirty="0" err="1" smtClean="0"/>
              <a:t>Ouwie</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5" name="Content Placeholder 2"/>
          <p:cNvSpPr txBox="1"/>
          <p:nvPr/>
        </p:nvSpPr>
        <p:spPr>
          <a:xfrm>
            <a:off x="7696200" y="2286000"/>
            <a:ext cx="24384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 </a:t>
            </a:r>
            <a:r>
              <a:rPr lang="el-GR" sz="2800" dirty="0" smtClean="0">
                <a:solidFill>
                  <a:schemeClr val="accent3">
                    <a:lumMod val="40000"/>
                    <a:lumOff val="60000"/>
                  </a:schemeClr>
                </a:solidFill>
                <a:latin typeface="Times New Roman" panose="02020603050405020304"/>
                <a:cs typeface="Times New Roman" panose="02020603050405020304"/>
              </a:rPr>
              <a:t>α</a:t>
            </a:r>
            <a:r>
              <a:rPr lang="en-US" sz="2800" dirty="0" smtClean="0">
                <a:solidFill>
                  <a:schemeClr val="accent3">
                    <a:lumMod val="40000"/>
                    <a:lumOff val="60000"/>
                  </a:schemeClr>
                </a:solidFill>
                <a:latin typeface="Times New Roman" panose="02020603050405020304"/>
                <a:cs typeface="Times New Roman" panose="02020603050405020304"/>
              </a:rPr>
              <a:t>/</a:t>
            </a:r>
            <a:r>
              <a:rPr lang="el-GR" sz="2800" dirty="0" smtClean="0">
                <a:solidFill>
                  <a:schemeClr val="accent3">
                    <a:lumMod val="40000"/>
                    <a:lumOff val="60000"/>
                  </a:schemeClr>
                </a:solidFill>
                <a:latin typeface="Times New Roman" panose="02020603050405020304"/>
                <a:cs typeface="Times New Roman" panose="02020603050405020304"/>
              </a:rPr>
              <a:t>σ</a:t>
            </a:r>
            <a:r>
              <a:rPr lang="en-US" sz="2800" dirty="0" smtClean="0">
                <a:solidFill>
                  <a:schemeClr val="accent3">
                    <a:lumMod val="40000"/>
                    <a:lumOff val="60000"/>
                  </a:schemeClr>
                </a:solidFill>
                <a:latin typeface="Times New Roman" panose="02020603050405020304"/>
                <a:cs typeface="Times New Roman" panose="02020603050405020304"/>
              </a:rPr>
              <a:t> shifts</a:t>
            </a:r>
            <a:endParaRPr lang="en-US" sz="2800" dirty="0" smtClean="0"/>
          </a:p>
          <a:p>
            <a:pPr marL="0" indent="0" algn="ctr">
              <a:buFont typeface="Arial" panose="020B0604020202020204" pitchFamily="34" charset="0"/>
              <a:buNone/>
            </a:pPr>
            <a:r>
              <a:rPr lang="en-US" sz="2800" dirty="0" err="1" smtClean="0"/>
              <a:t>OUwie</a:t>
            </a:r>
            <a:br>
              <a:rPr lang="en-US" sz="2800" dirty="0" err="1" smtClean="0"/>
            </a:br>
            <a:r>
              <a:rPr lang="en-US" sz="2800" dirty="0" err="1" smtClean="0"/>
              <a:t>PCMFit</a:t>
            </a: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6" name="Content Placeholder 2"/>
          <p:cNvSpPr txBox="1"/>
          <p:nvPr/>
        </p:nvSpPr>
        <p:spPr>
          <a:xfrm>
            <a:off x="6257290" y="4579620"/>
            <a:ext cx="3445510" cy="2355850"/>
          </a:xfrm>
          <a:prstGeom prst="rect">
            <a:avLst/>
          </a:prstGeom>
        </p:spPr>
        <p:txBody>
          <a:bodyPr vert="horz" lIns="91440" tIns="45720" rIns="91440" bIns="45720" rtlCol="0">
            <a:normAutofit fontScale="90000" lnSpcReduction="10000"/>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err="1" smtClean="0">
                <a:solidFill>
                  <a:schemeClr val="accent3">
                    <a:lumMod val="40000"/>
                    <a:lumOff val="60000"/>
                  </a:schemeClr>
                </a:solidFill>
              </a:rPr>
              <a:t>mvOUM</a:t>
            </a:r>
            <a:r>
              <a:rPr lang="en-US" sz="2800" dirty="0" smtClean="0">
                <a:solidFill>
                  <a:schemeClr val="accent3">
                    <a:lumMod val="40000"/>
                    <a:lumOff val="60000"/>
                  </a:schemeClr>
                </a:solidFill>
              </a:rPr>
              <a:t> </a:t>
            </a:r>
            <a:endParaRPr lang="en-US" sz="2800" dirty="0" smtClean="0"/>
          </a:p>
          <a:p>
            <a:pPr marL="0" indent="0" algn="ctr">
              <a:buFont typeface="Arial" panose="020B0604020202020204" pitchFamily="34" charset="0"/>
              <a:buNone/>
            </a:pPr>
            <a:r>
              <a:rPr lang="en-US" sz="2800" dirty="0" smtClean="0"/>
              <a:t>ouch</a:t>
            </a:r>
            <a:endParaRPr lang="en-US" sz="2800" dirty="0" smtClean="0"/>
          </a:p>
          <a:p>
            <a:pPr marL="0" indent="0" algn="ctr">
              <a:buFont typeface="Arial" panose="020B0604020202020204" pitchFamily="34" charset="0"/>
              <a:buNone/>
            </a:pPr>
            <a:r>
              <a:rPr lang="en-US" sz="2800" dirty="0" err="1" smtClean="0"/>
              <a:t>mvMORPH</a:t>
            </a:r>
            <a:endParaRPr lang="en-US" sz="2800" dirty="0" smtClean="0"/>
          </a:p>
          <a:p>
            <a:pPr marL="0" indent="0" algn="ctr">
              <a:buFont typeface="Arial" panose="020B0604020202020204" pitchFamily="34" charset="0"/>
              <a:buNone/>
            </a:pPr>
            <a:r>
              <a:rPr lang="en-US" sz="2800" dirty="0" err="1" smtClean="0"/>
              <a:t>mvSLOUCH</a:t>
            </a:r>
            <a:endParaRPr lang="en-US" sz="2800" dirty="0" err="1" smtClean="0"/>
          </a:p>
          <a:p>
            <a:pPr marL="0" indent="0" algn="ctr">
              <a:buFont typeface="Arial" panose="020B0604020202020204" pitchFamily="34" charset="0"/>
              <a:buNone/>
            </a:pPr>
            <a:r>
              <a:rPr lang="en-US" sz="2800" dirty="0" smtClean="0"/>
              <a:t>PCMFit</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7" name="Content Placeholder 2"/>
          <p:cNvSpPr txBox="1"/>
          <p:nvPr/>
        </p:nvSpPr>
        <p:spPr>
          <a:xfrm>
            <a:off x="2743200" y="4572000"/>
            <a:ext cx="2990850" cy="1905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 evolving predictors</a:t>
            </a:r>
            <a:endParaRPr lang="en-US" sz="2800" dirty="0" smtClean="0"/>
          </a:p>
          <a:p>
            <a:pPr marL="0" indent="0" algn="ctr">
              <a:buFont typeface="Arial" panose="020B0604020202020204" pitchFamily="34" charset="0"/>
              <a:buNone/>
            </a:pPr>
            <a:r>
              <a:rPr lang="en-US" sz="2800" dirty="0" smtClean="0"/>
              <a:t>SLOUCH</a:t>
            </a:r>
            <a:endParaRPr lang="en-US" sz="2800" dirty="0" smtClean="0"/>
          </a:p>
          <a:p>
            <a:pPr marL="0" indent="0" algn="ctr">
              <a:buFont typeface="Arial" panose="020B0604020202020204" pitchFamily="34" charset="0"/>
              <a:buNone/>
            </a:pPr>
            <a:r>
              <a:rPr lang="en-US" sz="2800" dirty="0" err="1" smtClean="0"/>
              <a:t>mvSLOUCH</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b="1" dirty="0" smtClean="0">
                <a:latin typeface="Minion Pro Cond"/>
              </a:rPr>
              <a:t>But…</a:t>
            </a:r>
            <a:endParaRPr lang="en-US" sz="8000" b="1" dirty="0">
              <a:latin typeface="Minion Pro Cond"/>
            </a:endParaRP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b="1" dirty="0" smtClean="0"/>
              <a:t>Best model may still be bad</a:t>
            </a:r>
            <a:endParaRPr lang="en-US" sz="4000" b="1" dirty="0" smtClean="0"/>
          </a:p>
          <a:p>
            <a:pPr marL="514350" indent="-514350">
              <a:buFont typeface="+mj-lt"/>
              <a:buAutoNum type="arabicPeriod"/>
            </a:pPr>
            <a:endParaRPr lang="en-US" sz="40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Adaptive Landscapes</a:t>
            </a:r>
            <a:endParaRPr lang="en-US" dirty="0"/>
          </a:p>
        </p:txBody>
      </p:sp>
      <p:pic>
        <p:nvPicPr>
          <p:cNvPr id="6" name="Picture 4"/>
          <p:cNvPicPr>
            <a:picLocks noChangeAspect="1" noChangeArrowheads="1"/>
          </p:cNvPicPr>
          <p:nvPr/>
        </p:nvPicPr>
        <p:blipFill>
          <a:blip r:embed="rId1">
            <a:lum bright="20000" contrast="20000"/>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738281" y="1447800"/>
            <a:ext cx="8690535"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pic>
        <p:nvPicPr>
          <p:cNvPr id="2" name="Picture 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3" name="Picture 1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4" name="Picture 13"/>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7" name="Picture 1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8" name="Picture 1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19" name="Picture 1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rot="16200000">
            <a:off x="3265715" y="-304799"/>
            <a:ext cx="5791200" cy="8686800"/>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3657600"/>
            <a:ext cx="4124435" cy="2210528"/>
          </a:xfrm>
          <a:prstGeom prst="rect">
            <a:avLst/>
          </a:prstGeom>
        </p:spPr>
      </p:pic>
      <p:pic>
        <p:nvPicPr>
          <p:cNvPr id="11" name="Picture 1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4" name="Picture 1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5" name="Picture 1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8" name="Picture 1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9" name="Picture 1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20" name="Picture 1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
        <p:nvSpPr>
          <p:cNvPr id="21" name="Title 1"/>
          <p:cNvSpPr>
            <a:spLocks noGrp="1"/>
          </p:cNvSpPr>
          <p:nvPr>
            <p:ph type="title"/>
          </p:nvPr>
        </p:nvSpPr>
        <p:spPr>
          <a:xfrm>
            <a:off x="7086600" y="6400800"/>
            <a:ext cx="3646311" cy="392866"/>
          </a:xfrm>
        </p:spPr>
        <p:txBody>
          <a:bodyPr>
            <a:normAutofit fontScale="90000"/>
          </a:bodyPr>
          <a:lstStyle/>
          <a:p>
            <a:r>
              <a:rPr lang="en-US" sz="2700" b="1" dirty="0" err="1" smtClean="0">
                <a:solidFill>
                  <a:schemeClr val="bg1">
                    <a:lumMod val="85000"/>
                  </a:schemeClr>
                </a:solidFill>
                <a:latin typeface="Minion Pro Cond"/>
              </a:rPr>
              <a:t>Uyeda</a:t>
            </a:r>
            <a:r>
              <a:rPr lang="en-US" sz="2700" b="1" dirty="0" smtClean="0">
                <a:solidFill>
                  <a:schemeClr val="bg1">
                    <a:lumMod val="85000"/>
                  </a:schemeClr>
                </a:solidFill>
                <a:latin typeface="Minion Pro Cond"/>
              </a:rPr>
              <a:t> &amp; Harmon 2014</a:t>
            </a:r>
            <a:endParaRPr lang="en-US" sz="2700" b="1" dirty="0">
              <a:solidFill>
                <a:schemeClr val="bg1">
                  <a:lumMod val="85000"/>
                </a:schemeClr>
              </a:solidFill>
              <a:latin typeface="Minion Pro Con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Implementations</a:t>
            </a:r>
            <a:endParaRPr lang="en-US" dirty="0"/>
          </a:p>
        </p:txBody>
      </p:sp>
      <p:sp>
        <p:nvSpPr>
          <p:cNvPr id="4" name="Content Placeholder 2"/>
          <p:cNvSpPr txBox="1"/>
          <p:nvPr/>
        </p:nvSpPr>
        <p:spPr>
          <a:xfrm>
            <a:off x="4953000" y="1295400"/>
            <a:ext cx="24384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OUM (ML) </a:t>
            </a:r>
            <a:endParaRPr lang="en-US" sz="2800" dirty="0" smtClean="0">
              <a:solidFill>
                <a:schemeClr val="accent3">
                  <a:lumMod val="40000"/>
                  <a:lumOff val="60000"/>
                </a:schemeClr>
              </a:solidFill>
            </a:endParaRPr>
          </a:p>
          <a:p>
            <a:pPr marL="0" indent="0" algn="ctr">
              <a:buFont typeface="Arial" panose="020B0604020202020204" pitchFamily="34" charset="0"/>
              <a:buNone/>
            </a:pPr>
            <a:r>
              <a:rPr lang="en-US" sz="2800" dirty="0" smtClean="0"/>
              <a:t>ouch</a:t>
            </a:r>
            <a:endParaRPr lang="en-US" sz="2800" dirty="0" smtClean="0"/>
          </a:p>
          <a:p>
            <a:pPr marL="0" indent="0" algn="ctr">
              <a:buFont typeface="Arial" panose="020B0604020202020204" pitchFamily="34" charset="0"/>
              <a:buNone/>
            </a:pPr>
            <a:r>
              <a:rPr lang="en-US" sz="2800" dirty="0" err="1" smtClean="0"/>
              <a:t>Ouwie</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5" name="Content Placeholder 2"/>
          <p:cNvSpPr txBox="1"/>
          <p:nvPr/>
        </p:nvSpPr>
        <p:spPr>
          <a:xfrm>
            <a:off x="7696200" y="2286000"/>
            <a:ext cx="24384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 </a:t>
            </a:r>
            <a:r>
              <a:rPr lang="el-GR" sz="2800" dirty="0" smtClean="0">
                <a:solidFill>
                  <a:schemeClr val="accent3">
                    <a:lumMod val="40000"/>
                    <a:lumOff val="60000"/>
                  </a:schemeClr>
                </a:solidFill>
                <a:latin typeface="Times New Roman" panose="02020603050405020304"/>
                <a:cs typeface="Times New Roman" panose="02020603050405020304"/>
              </a:rPr>
              <a:t>α</a:t>
            </a:r>
            <a:r>
              <a:rPr lang="en-US" sz="2800" dirty="0" smtClean="0">
                <a:solidFill>
                  <a:schemeClr val="accent3">
                    <a:lumMod val="40000"/>
                    <a:lumOff val="60000"/>
                  </a:schemeClr>
                </a:solidFill>
                <a:latin typeface="Times New Roman" panose="02020603050405020304"/>
                <a:cs typeface="Times New Roman" panose="02020603050405020304"/>
              </a:rPr>
              <a:t>/</a:t>
            </a:r>
            <a:r>
              <a:rPr lang="el-GR" sz="2800" dirty="0" smtClean="0">
                <a:solidFill>
                  <a:schemeClr val="accent3">
                    <a:lumMod val="40000"/>
                    <a:lumOff val="60000"/>
                  </a:schemeClr>
                </a:solidFill>
                <a:latin typeface="Times New Roman" panose="02020603050405020304"/>
                <a:cs typeface="Times New Roman" panose="02020603050405020304"/>
              </a:rPr>
              <a:t>σ</a:t>
            </a:r>
            <a:r>
              <a:rPr lang="en-US" sz="2800" dirty="0" smtClean="0">
                <a:solidFill>
                  <a:schemeClr val="accent3">
                    <a:lumMod val="40000"/>
                    <a:lumOff val="60000"/>
                  </a:schemeClr>
                </a:solidFill>
                <a:latin typeface="Times New Roman" panose="02020603050405020304"/>
                <a:cs typeface="Times New Roman" panose="02020603050405020304"/>
              </a:rPr>
              <a:t> shifts</a:t>
            </a:r>
            <a:endParaRPr lang="en-US" sz="2800" dirty="0" smtClean="0"/>
          </a:p>
          <a:p>
            <a:pPr marL="0" indent="0" algn="ctr">
              <a:buFont typeface="Arial" panose="020B0604020202020204" pitchFamily="34" charset="0"/>
              <a:buNone/>
            </a:pPr>
            <a:r>
              <a:rPr lang="en-US" sz="2800" dirty="0" err="1" smtClean="0"/>
              <a:t>OUwie</a:t>
            </a: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6" name="Content Placeholder 2"/>
          <p:cNvSpPr txBox="1"/>
          <p:nvPr/>
        </p:nvSpPr>
        <p:spPr>
          <a:xfrm>
            <a:off x="6800850" y="4876800"/>
            <a:ext cx="2438400" cy="190500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err="1" smtClean="0">
                <a:solidFill>
                  <a:schemeClr val="accent3">
                    <a:lumMod val="40000"/>
                    <a:lumOff val="60000"/>
                  </a:schemeClr>
                </a:solidFill>
              </a:rPr>
              <a:t>mvOUM</a:t>
            </a:r>
            <a:r>
              <a:rPr lang="en-US" sz="2800" dirty="0" smtClean="0">
                <a:solidFill>
                  <a:schemeClr val="accent3">
                    <a:lumMod val="40000"/>
                    <a:lumOff val="60000"/>
                  </a:schemeClr>
                </a:solidFill>
              </a:rPr>
              <a:t> </a:t>
            </a:r>
            <a:endParaRPr lang="en-US" sz="2800" dirty="0" smtClean="0"/>
          </a:p>
          <a:p>
            <a:pPr marL="0" indent="0" algn="ctr">
              <a:buFont typeface="Arial" panose="020B0604020202020204" pitchFamily="34" charset="0"/>
              <a:buNone/>
            </a:pPr>
            <a:r>
              <a:rPr lang="en-US" sz="2800" dirty="0" smtClean="0"/>
              <a:t>ouch</a:t>
            </a:r>
            <a:endParaRPr lang="en-US" sz="2800" dirty="0" smtClean="0"/>
          </a:p>
          <a:p>
            <a:pPr marL="0" indent="0" algn="ctr">
              <a:buFont typeface="Arial" panose="020B0604020202020204" pitchFamily="34" charset="0"/>
              <a:buNone/>
            </a:pPr>
            <a:r>
              <a:rPr lang="en-US" sz="2800" dirty="0" err="1" smtClean="0"/>
              <a:t>mvMORPH</a:t>
            </a:r>
            <a:endParaRPr lang="en-US" sz="2800" dirty="0" smtClean="0"/>
          </a:p>
          <a:p>
            <a:pPr marL="0" indent="0" algn="ctr">
              <a:buFont typeface="Arial" panose="020B0604020202020204" pitchFamily="34" charset="0"/>
              <a:buNone/>
            </a:pPr>
            <a:r>
              <a:rPr lang="en-US" sz="2800" dirty="0" err="1" smtClean="0"/>
              <a:t>mvSLOUCH</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7" name="Content Placeholder 2"/>
          <p:cNvSpPr txBox="1"/>
          <p:nvPr/>
        </p:nvSpPr>
        <p:spPr>
          <a:xfrm>
            <a:off x="2743200" y="4876800"/>
            <a:ext cx="2990850" cy="1905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 evolving predictors</a:t>
            </a:r>
            <a:endParaRPr lang="en-US" sz="2800" dirty="0" smtClean="0"/>
          </a:p>
          <a:p>
            <a:pPr marL="0" indent="0" algn="ctr">
              <a:buFont typeface="Arial" panose="020B0604020202020204" pitchFamily="34" charset="0"/>
              <a:buNone/>
            </a:pPr>
            <a:r>
              <a:rPr lang="en-US" sz="2800" dirty="0" smtClean="0"/>
              <a:t>SLOUCH</a:t>
            </a:r>
            <a:endParaRPr lang="en-US" sz="2800" dirty="0" smtClean="0"/>
          </a:p>
          <a:p>
            <a:pPr marL="0" indent="0" algn="ctr">
              <a:buFont typeface="Arial" panose="020B0604020202020204" pitchFamily="34" charset="0"/>
              <a:buNone/>
            </a:pPr>
            <a:r>
              <a:rPr lang="en-US" sz="2800" dirty="0" err="1" smtClean="0"/>
              <a:t>mvSLOUCH</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8" name="Content Placeholder 2"/>
          <p:cNvSpPr txBox="1"/>
          <p:nvPr/>
        </p:nvSpPr>
        <p:spPr>
          <a:xfrm>
            <a:off x="1447800" y="2362200"/>
            <a:ext cx="4191000" cy="190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 shift detection</a:t>
            </a:r>
            <a:endParaRPr lang="en-US" sz="2800" dirty="0" smtClean="0"/>
          </a:p>
          <a:p>
            <a:pPr marL="0" indent="0" algn="ctr">
              <a:buFont typeface="Arial" panose="020B0604020202020204" pitchFamily="34" charset="0"/>
              <a:buNone/>
            </a:pPr>
            <a:r>
              <a:rPr lang="en-US" sz="2800" dirty="0" smtClean="0"/>
              <a:t>l1ou (ML + lasso)</a:t>
            </a:r>
            <a:endParaRPr lang="en-US" sz="2800" dirty="0" smtClean="0"/>
          </a:p>
          <a:p>
            <a:pPr marL="0" indent="0" algn="ctr">
              <a:buFont typeface="Arial" panose="020B0604020202020204" pitchFamily="34" charset="0"/>
              <a:buNone/>
            </a:pPr>
            <a:r>
              <a:rPr lang="en-US" sz="2800" dirty="0" smtClean="0"/>
              <a:t>surface (stepwise AIC)</a:t>
            </a:r>
            <a:endParaRPr lang="en-US" sz="2800" dirty="0" smtClean="0"/>
          </a:p>
          <a:p>
            <a:pPr marL="0" indent="0" algn="ctr">
              <a:buFont typeface="Arial" panose="020B0604020202020204" pitchFamily="34" charset="0"/>
              <a:buNone/>
            </a:pPr>
            <a:r>
              <a:rPr lang="en-US" sz="2800" dirty="0" smtClean="0">
                <a:solidFill>
                  <a:schemeClr val="accent2">
                    <a:lumMod val="60000"/>
                    <a:lumOff val="40000"/>
                  </a:schemeClr>
                </a:solidFill>
              </a:rPr>
              <a:t>bayou (</a:t>
            </a:r>
            <a:r>
              <a:rPr lang="en-US" sz="2800" dirty="0" err="1" smtClean="0">
                <a:solidFill>
                  <a:schemeClr val="accent2">
                    <a:lumMod val="60000"/>
                    <a:lumOff val="40000"/>
                  </a:schemeClr>
                </a:solidFill>
              </a:rPr>
              <a:t>rjMCMC</a:t>
            </a:r>
            <a:r>
              <a:rPr lang="en-US" sz="2800" dirty="0" smtClean="0">
                <a:solidFill>
                  <a:schemeClr val="accent2">
                    <a:lumMod val="60000"/>
                    <a:lumOff val="40000"/>
                  </a:schemeClr>
                </a:solidFill>
              </a:rPr>
              <a:t>)</a:t>
            </a:r>
            <a:endParaRPr lang="en-US" sz="2800" dirty="0" smtClean="0">
              <a:solidFill>
                <a:schemeClr val="accent2">
                  <a:lumMod val="60000"/>
                  <a:lumOff val="40000"/>
                </a:schemeClr>
              </a:solidFill>
            </a:endParaRPr>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3999" y="533400"/>
            <a:ext cx="917473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2547"/>
          <a:stretch>
            <a:fillRect/>
          </a:stretch>
        </p:blipFill>
        <p:spPr bwMode="auto">
          <a:xfrm>
            <a:off x="1524000" y="3886200"/>
            <a:ext cx="932376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b="1" dirty="0" smtClean="0">
                <a:latin typeface="Minion Pro Cond"/>
              </a:rPr>
              <a:t>But…</a:t>
            </a:r>
            <a:endParaRPr lang="en-US" sz="8000" b="1" dirty="0">
              <a:latin typeface="Minion Pro Cond"/>
            </a:endParaRP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b="1" dirty="0" smtClean="0"/>
              <a:t>Best model may still be bad</a:t>
            </a:r>
            <a:endParaRPr lang="en-US" sz="4000" b="1" dirty="0" smtClean="0"/>
          </a:p>
          <a:p>
            <a:pPr marL="514350" indent="-514350">
              <a:buFont typeface="+mj-lt"/>
              <a:buAutoNum type="arabicPeriod"/>
            </a:pPr>
            <a:endParaRPr lang="en-US" sz="4000" b="1" dirty="0" smtClean="0"/>
          </a:p>
          <a:p>
            <a:pPr marL="514350" indent="-514350">
              <a:buFont typeface="+mj-lt"/>
              <a:buAutoNum type="arabicPeriod"/>
            </a:pPr>
            <a:r>
              <a:rPr lang="en-US" sz="4000" dirty="0" smtClean="0"/>
              <a:t>Biological meaning lost when applied to comparative data</a:t>
            </a:r>
            <a:endParaRPr lang="en-US" sz="40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Bayesian Reversible-Jump Markov Chain Monte Carlo</a:t>
            </a:r>
            <a:endParaRPr lang="en-US" dirty="0"/>
          </a:p>
        </p:txBody>
      </p:sp>
      <p:sp>
        <p:nvSpPr>
          <p:cNvPr id="4" name="TextBox 3"/>
          <p:cNvSpPr txBox="1"/>
          <p:nvPr/>
        </p:nvSpPr>
        <p:spPr>
          <a:xfrm>
            <a:off x="1904012" y="1973282"/>
            <a:ext cx="8382988" cy="5077460"/>
          </a:xfrm>
          <a:prstGeom prst="rect">
            <a:avLst/>
          </a:prstGeom>
          <a:noFill/>
        </p:spPr>
        <p:txBody>
          <a:bodyPr wrap="square" rtlCol="0">
            <a:spAutoFit/>
          </a:bodyPr>
          <a:lstStyle/>
          <a:p>
            <a:r>
              <a:rPr lang="en-US" sz="3600" b="1" dirty="0" smtClean="0">
                <a:solidFill>
                  <a:schemeClr val="bg1">
                    <a:lumMod val="95000"/>
                  </a:schemeClr>
                </a:solidFill>
                <a:latin typeface="Cambria Math" pitchFamily="18" charset="0"/>
                <a:ea typeface="Cambria Math" pitchFamily="18" charset="0"/>
              </a:rPr>
              <a:t>Prior on parameters  (like normal MCMC)</a:t>
            </a:r>
            <a:endParaRPr lang="en-US" sz="3600" b="1" dirty="0" smtClean="0">
              <a:solidFill>
                <a:schemeClr val="bg1">
                  <a:lumMod val="95000"/>
                </a:schemeClr>
              </a:solidFill>
              <a:latin typeface="Cambria Math" pitchFamily="18" charset="0"/>
              <a:ea typeface="Cambria Math" pitchFamily="18" charset="0"/>
            </a:endParaRPr>
          </a:p>
          <a:p>
            <a:endParaRPr lang="en-US" sz="3600" b="1" dirty="0">
              <a:solidFill>
                <a:schemeClr val="bg1">
                  <a:lumMod val="95000"/>
                </a:schemeClr>
              </a:solidFill>
              <a:latin typeface="Cambria Math" pitchFamily="18" charset="0"/>
              <a:ea typeface="Cambria Math" pitchFamily="18" charset="0"/>
            </a:endParaRPr>
          </a:p>
          <a:p>
            <a:r>
              <a:rPr lang="en-US" sz="3600" b="1" dirty="0" smtClean="0">
                <a:solidFill>
                  <a:schemeClr val="bg1">
                    <a:lumMod val="95000"/>
                  </a:schemeClr>
                </a:solidFill>
                <a:latin typeface="Cambria Math" pitchFamily="18" charset="0"/>
                <a:ea typeface="Cambria Math" pitchFamily="18" charset="0"/>
              </a:rPr>
              <a:t>Prior on number and location of </a:t>
            </a:r>
            <a:r>
              <a:rPr lang="en-US" sz="3600" b="1" dirty="0" smtClean="0">
                <a:solidFill>
                  <a:schemeClr val="bg1">
                    <a:lumMod val="95000"/>
                  </a:schemeClr>
                </a:solidFill>
                <a:latin typeface="Cambria Math" pitchFamily="18" charset="0"/>
                <a:ea typeface="Cambria Math" pitchFamily="18" charset="0"/>
              </a:rPr>
              <a:t>regimes</a:t>
            </a:r>
            <a:endParaRPr lang="en-US" sz="3600" b="1" dirty="0" smtClean="0">
              <a:solidFill>
                <a:schemeClr val="bg1">
                  <a:lumMod val="95000"/>
                </a:schemeClr>
              </a:solidFill>
              <a:latin typeface="Cambria Math" pitchFamily="18" charset="0"/>
              <a:ea typeface="Cambria Math" pitchFamily="18" charset="0"/>
            </a:endParaRPr>
          </a:p>
          <a:p>
            <a:endParaRPr lang="en-US" sz="3600" b="1" dirty="0">
              <a:solidFill>
                <a:schemeClr val="bg1">
                  <a:lumMod val="95000"/>
                </a:schemeClr>
              </a:solidFill>
              <a:latin typeface="Cambria Math" pitchFamily="18" charset="0"/>
              <a:ea typeface="Cambria Math" pitchFamily="18" charset="0"/>
            </a:endParaRPr>
          </a:p>
          <a:p>
            <a:r>
              <a:rPr lang="en-US" sz="3600" b="1" dirty="0" smtClean="0">
                <a:solidFill>
                  <a:schemeClr val="bg1">
                    <a:lumMod val="95000"/>
                  </a:schemeClr>
                </a:solidFill>
                <a:latin typeface="Cambria Math" pitchFamily="18" charset="0"/>
                <a:ea typeface="Cambria Math" pitchFamily="18" charset="0"/>
              </a:rPr>
              <a:t>Special “birth-death proposals” that move between  models of different dimensions</a:t>
            </a:r>
            <a:endParaRPr lang="en-US" sz="3600" b="1" dirty="0">
              <a:solidFill>
                <a:schemeClr val="bg1">
                  <a:lumMod val="95000"/>
                </a:schemeClr>
              </a:solidFill>
              <a:latin typeface="Cambria Math" pitchFamily="18" charset="0"/>
              <a:ea typeface="Cambria Math"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805712" y="1221632"/>
            <a:ext cx="4433288" cy="41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2"/>
          <p:cNvSpPr txBox="1"/>
          <p:nvPr/>
        </p:nvSpPr>
        <p:spPr>
          <a:xfrm>
            <a:off x="1524000" y="1110574"/>
            <a:ext cx="6724650" cy="462064"/>
          </a:xfrm>
          <a:prstGeom prst="rect">
            <a:avLst/>
          </a:prstGeom>
        </p:spPr>
        <p:txBody>
          <a:bodyPr vert="horz" lIns="91440" tIns="45720" rIns="91440" bIns="45720" rtlCol="0" anchor="ctr">
            <a:normAutofit fontScale="50000" lnSpcReduction="20000"/>
          </a:bodyPr>
          <a:lstStyle>
            <a:lvl1pPr algn="ctr" defTabSz="914400" rtl="0" eaLnBrk="1" latinLnBrk="0" hangingPunct="1">
              <a:spcBef>
                <a:spcPct val="0"/>
              </a:spcBef>
              <a:buNone/>
              <a:defRPr sz="4400" kern="1200">
                <a:solidFill>
                  <a:srgbClr val="91C7A9"/>
                </a:solidFill>
                <a:latin typeface="Aharoni" pitchFamily="2" charset="-79"/>
                <a:ea typeface="+mj-ea"/>
                <a:cs typeface="Aharoni" pitchFamily="2" charset="-79"/>
              </a:defRPr>
            </a:lvl1pPr>
          </a:lstStyle>
          <a:p>
            <a:r>
              <a:rPr lang="en-US" sz="4000" b="1" dirty="0" smtClean="0">
                <a:latin typeface="Minion Pro Cond"/>
              </a:rPr>
              <a:t>“Blunderbuss” Parameterization</a:t>
            </a:r>
            <a:endParaRPr lang="en-US" sz="4000" b="1" dirty="0">
              <a:latin typeface="Minion Pro Cond"/>
            </a:endParaRPr>
          </a:p>
        </p:txBody>
      </p:sp>
      <p:sp>
        <p:nvSpPr>
          <p:cNvPr id="6" name="TextBox 5"/>
          <p:cNvSpPr txBox="1"/>
          <p:nvPr/>
        </p:nvSpPr>
        <p:spPr>
          <a:xfrm>
            <a:off x="1672237" y="2967335"/>
            <a:ext cx="1133475" cy="829945"/>
          </a:xfrm>
          <a:prstGeom prst="rect">
            <a:avLst/>
          </a:prstGeom>
          <a:noFill/>
        </p:spPr>
        <p:txBody>
          <a:bodyPr wrap="square" rtlCol="0">
            <a:spAutoFit/>
          </a:bodyPr>
          <a:lstStyle/>
          <a:p>
            <a:r>
              <a:rPr lang="el-GR" sz="2400" i="1" dirty="0" smtClean="0">
                <a:solidFill>
                  <a:schemeClr val="bg1">
                    <a:lumMod val="95000"/>
                  </a:schemeClr>
                </a:solidFill>
                <a:latin typeface="Minion Pro Cond"/>
              </a:rPr>
              <a:t>σ</a:t>
            </a:r>
            <a:r>
              <a:rPr lang="en-US" sz="2400" i="1" baseline="30000" dirty="0" smtClean="0">
                <a:solidFill>
                  <a:schemeClr val="bg1">
                    <a:lumMod val="95000"/>
                  </a:schemeClr>
                </a:solidFill>
                <a:latin typeface="Minion Pro Cond"/>
              </a:rPr>
              <a:t>2</a:t>
            </a:r>
            <a:r>
              <a:rPr lang="en-US" sz="2400" i="1" dirty="0" smtClean="0">
                <a:solidFill>
                  <a:schemeClr val="bg1">
                    <a:lumMod val="95000"/>
                  </a:schemeClr>
                </a:solidFill>
                <a:latin typeface="Minion Pro Cond"/>
              </a:rPr>
              <a:t>/(2</a:t>
            </a:r>
            <a:r>
              <a:rPr lang="el-GR" sz="2400" i="1" dirty="0" smtClean="0">
                <a:solidFill>
                  <a:schemeClr val="bg1">
                    <a:lumMod val="95000"/>
                  </a:schemeClr>
                </a:solidFill>
                <a:latin typeface="Minion Pro Cond"/>
              </a:rPr>
              <a:t>α</a:t>
            </a:r>
            <a:r>
              <a:rPr lang="en-US" sz="2400" i="1" dirty="0" smtClean="0">
                <a:solidFill>
                  <a:schemeClr val="bg1">
                    <a:lumMod val="95000"/>
                  </a:schemeClr>
                </a:solidFill>
                <a:latin typeface="Minion Pro Cond"/>
              </a:rPr>
              <a:t>)</a:t>
            </a:r>
            <a:endParaRPr lang="en-US" sz="2400" i="1" dirty="0">
              <a:solidFill>
                <a:schemeClr val="bg1">
                  <a:lumMod val="95000"/>
                </a:schemeClr>
              </a:solidFill>
              <a:latin typeface="Minion Pro Cond"/>
            </a:endParaRPr>
          </a:p>
        </p:txBody>
      </p:sp>
      <p:sp>
        <p:nvSpPr>
          <p:cNvPr id="7" name="Left Brace 6"/>
          <p:cNvSpPr/>
          <p:nvPr/>
        </p:nvSpPr>
        <p:spPr>
          <a:xfrm>
            <a:off x="2835698" y="3023681"/>
            <a:ext cx="821902" cy="323445"/>
          </a:xfrm>
          <a:prstGeom prst="leftBrace">
            <a:avLst>
              <a:gd name="adj1" fmla="val 8333"/>
              <a:gd name="adj2" fmla="val 54993"/>
            </a:avLst>
          </a:prstGeom>
          <a:noFill/>
          <a:ln w="63500">
            <a:solidFill>
              <a:srgbClr val="91C7A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8" name="Left Brace 7"/>
          <p:cNvSpPr/>
          <p:nvPr/>
        </p:nvSpPr>
        <p:spPr>
          <a:xfrm rot="16200000">
            <a:off x="4541981" y="2565645"/>
            <a:ext cx="462064" cy="2341174"/>
          </a:xfrm>
          <a:prstGeom prst="leftBrace">
            <a:avLst/>
          </a:prstGeom>
          <a:noFill/>
          <a:ln w="63500">
            <a:solidFill>
              <a:srgbClr val="91C7A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9" name="TextBox 8"/>
          <p:cNvSpPr txBox="1"/>
          <p:nvPr/>
        </p:nvSpPr>
        <p:spPr>
          <a:xfrm>
            <a:off x="4375115" y="3962400"/>
            <a:ext cx="958885" cy="460375"/>
          </a:xfrm>
          <a:prstGeom prst="rect">
            <a:avLst/>
          </a:prstGeom>
          <a:noFill/>
        </p:spPr>
        <p:txBody>
          <a:bodyPr wrap="square" rtlCol="0">
            <a:spAutoFit/>
          </a:bodyPr>
          <a:lstStyle/>
          <a:p>
            <a:r>
              <a:rPr lang="en-US" sz="2400" i="1" dirty="0" smtClean="0">
                <a:solidFill>
                  <a:schemeClr val="bg1">
                    <a:lumMod val="95000"/>
                  </a:schemeClr>
                </a:solidFill>
                <a:latin typeface="Minion Pro Cond"/>
              </a:rPr>
              <a:t>ln2/</a:t>
            </a:r>
            <a:r>
              <a:rPr lang="el-GR" sz="2400" i="1" dirty="0" smtClean="0">
                <a:solidFill>
                  <a:schemeClr val="bg1">
                    <a:lumMod val="95000"/>
                  </a:schemeClr>
                </a:solidFill>
                <a:latin typeface="Minion Pro Cond"/>
              </a:rPr>
              <a:t>α</a:t>
            </a:r>
            <a:endParaRPr lang="en-US" sz="2400" i="1" dirty="0">
              <a:solidFill>
                <a:schemeClr val="bg1">
                  <a:lumMod val="95000"/>
                </a:schemeClr>
              </a:solidFill>
              <a:latin typeface="Minion Pro Cond"/>
            </a:endParaRPr>
          </a:p>
        </p:txBody>
      </p:sp>
      <p:sp>
        <p:nvSpPr>
          <p:cNvPr id="11" name="Title 1"/>
          <p:cNvSpPr txBox="1"/>
          <p:nvPr/>
        </p:nvSpPr>
        <p:spPr>
          <a:xfrm>
            <a:off x="129540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91C7A9"/>
                </a:solidFill>
                <a:latin typeface="Aharoni" pitchFamily="2" charset="-79"/>
                <a:ea typeface="+mj-ea"/>
                <a:cs typeface="Aharoni" pitchFamily="2" charset="-79"/>
              </a:defRPr>
            </a:lvl1pPr>
          </a:lstStyle>
          <a:p>
            <a:r>
              <a:rPr lang="en-US" b="1" dirty="0" smtClean="0">
                <a:latin typeface="Minion Pro Cond"/>
              </a:rPr>
              <a:t>Bayesian - biological priors</a:t>
            </a:r>
            <a:endParaRPr lang="en-US" b="1" dirty="0">
              <a:latin typeface="Minion Pro Cond"/>
            </a:endParaRP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2"/>
          <p:cNvSpPr txBox="1"/>
          <p:nvPr/>
        </p:nvSpPr>
        <p:spPr>
          <a:xfrm>
            <a:off x="2743200" y="1905000"/>
            <a:ext cx="90678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rgbClr val="91C7A9"/>
                </a:solidFill>
                <a:latin typeface="Aharoni" pitchFamily="2" charset="-79"/>
                <a:ea typeface="+mj-ea"/>
                <a:cs typeface="Aharoni" pitchFamily="2" charset="-79"/>
              </a:defRPr>
            </a:lvl1pPr>
          </a:lstStyle>
          <a:p>
            <a:r>
              <a:rPr lang="en-US" sz="2800" b="1" dirty="0" smtClean="0">
                <a:latin typeface="Minion Pro Cond"/>
              </a:rPr>
              <a:t>Quantitative Genetics Parameterization</a:t>
            </a:r>
            <a:br>
              <a:rPr lang="en-US" sz="2800" b="1" dirty="0" smtClean="0">
                <a:latin typeface="Minion Pro Cond"/>
              </a:rPr>
            </a:br>
            <a:r>
              <a:rPr lang="en-US" sz="2400" b="1" dirty="0" smtClean="0">
                <a:solidFill>
                  <a:srgbClr val="E46A6B"/>
                </a:solidFill>
                <a:latin typeface="Minion Pro Cond"/>
              </a:rPr>
              <a:t>(</a:t>
            </a:r>
            <a:r>
              <a:rPr lang="en-US" sz="2400" b="1" dirty="0" err="1" smtClean="0">
                <a:solidFill>
                  <a:srgbClr val="E46A6B"/>
                </a:solidFill>
                <a:latin typeface="Minion Pro Cond"/>
              </a:rPr>
              <a:t>Lande</a:t>
            </a:r>
            <a:r>
              <a:rPr lang="en-US" sz="2400" b="1" dirty="0" smtClean="0">
                <a:solidFill>
                  <a:srgbClr val="E46A6B"/>
                </a:solidFill>
                <a:latin typeface="Minion Pro Cond"/>
              </a:rPr>
              <a:t> 1976)</a:t>
            </a:r>
            <a:endParaRPr lang="en-US" sz="2400" b="1" dirty="0">
              <a:solidFill>
                <a:srgbClr val="E46A6B"/>
              </a:solidFill>
              <a:latin typeface="Minion Pro Cond"/>
            </a:endParaRPr>
          </a:p>
        </p:txBody>
      </p:sp>
      <p:sp>
        <p:nvSpPr>
          <p:cNvPr id="11" name="TextBox 10"/>
          <p:cNvSpPr txBox="1"/>
          <p:nvPr/>
        </p:nvSpPr>
        <p:spPr>
          <a:xfrm>
            <a:off x="5029200" y="2795672"/>
            <a:ext cx="5181600" cy="521970"/>
          </a:xfrm>
          <a:prstGeom prst="rect">
            <a:avLst/>
          </a:prstGeom>
          <a:noFill/>
        </p:spPr>
        <p:txBody>
          <a:bodyPr wrap="square" rtlCol="0">
            <a:spAutoFit/>
          </a:bodyPr>
          <a:lstStyle/>
          <a:p>
            <a:r>
              <a:rPr lang="en-US" sz="2800" b="1" dirty="0" smtClean="0">
                <a:solidFill>
                  <a:srgbClr val="91C7A9"/>
                </a:solidFill>
                <a:latin typeface="Minion Pro Cond"/>
              </a:rPr>
              <a:t>Stabilizing Selection</a:t>
            </a:r>
            <a:endParaRPr lang="en-US" sz="2800" b="1" dirty="0">
              <a:solidFill>
                <a:srgbClr val="91C7A9"/>
              </a:solidFill>
              <a:latin typeface="Minion Pro Cond"/>
            </a:endParaRPr>
          </a:p>
        </p:txBody>
      </p:sp>
      <p:sp>
        <p:nvSpPr>
          <p:cNvPr id="12" name="TextBox 11"/>
          <p:cNvSpPr txBox="1"/>
          <p:nvPr/>
        </p:nvSpPr>
        <p:spPr>
          <a:xfrm>
            <a:off x="5029200" y="3620869"/>
            <a:ext cx="3450880" cy="521970"/>
          </a:xfrm>
          <a:prstGeom prst="rect">
            <a:avLst/>
          </a:prstGeom>
          <a:noFill/>
        </p:spPr>
        <p:txBody>
          <a:bodyPr wrap="square" rtlCol="0">
            <a:spAutoFit/>
          </a:bodyPr>
          <a:lstStyle/>
          <a:p>
            <a:r>
              <a:rPr lang="en-US" sz="2800" b="1" dirty="0" smtClean="0">
                <a:solidFill>
                  <a:srgbClr val="91C7A9"/>
                </a:solidFill>
                <a:latin typeface="Minion Pro Cond"/>
              </a:rPr>
              <a:t>Genetic Drift</a:t>
            </a:r>
            <a:endParaRPr lang="en-US" sz="2800" b="1" dirty="0">
              <a:solidFill>
                <a:srgbClr val="91C7A9"/>
              </a:solidFill>
              <a:latin typeface="Minion Pro Cond"/>
            </a:endParaRPr>
          </a:p>
        </p:txBody>
      </p:sp>
      <p:sp>
        <p:nvSpPr>
          <p:cNvPr id="13" name="TextBox 12"/>
          <p:cNvSpPr txBox="1"/>
          <p:nvPr/>
        </p:nvSpPr>
        <p:spPr>
          <a:xfrm>
            <a:off x="5143500" y="3166492"/>
            <a:ext cx="6896100" cy="521970"/>
          </a:xfrm>
          <a:prstGeom prst="rect">
            <a:avLst/>
          </a:prstGeom>
          <a:noFill/>
        </p:spPr>
        <p:txBody>
          <a:bodyPr wrap="square" rtlCol="0">
            <a:spAutoFit/>
          </a:bodyPr>
          <a:lstStyle/>
          <a:p>
            <a:r>
              <a:rPr lang="el-GR" sz="2800" i="1" dirty="0">
                <a:solidFill>
                  <a:schemeClr val="bg1">
                    <a:lumMod val="95000"/>
                  </a:schemeClr>
                </a:solidFill>
                <a:latin typeface="+mj-lt"/>
              </a:rPr>
              <a:t>α </a:t>
            </a:r>
            <a:r>
              <a:rPr lang="en-US" sz="2800" i="1" dirty="0" smtClean="0">
                <a:solidFill>
                  <a:schemeClr val="bg1">
                    <a:lumMod val="95000"/>
                  </a:schemeClr>
                </a:solidFill>
                <a:latin typeface="Minion Pro Cond"/>
              </a:rPr>
              <a:t>= h</a:t>
            </a:r>
            <a:r>
              <a:rPr lang="en-US" sz="2800" i="1" baseline="30000" dirty="0" smtClean="0">
                <a:solidFill>
                  <a:schemeClr val="bg1">
                    <a:lumMod val="95000"/>
                  </a:schemeClr>
                </a:solidFill>
                <a:latin typeface="Minion Pro Cond"/>
              </a:rPr>
              <a:t>2</a:t>
            </a:r>
            <a:r>
              <a:rPr lang="en-US" sz="2800" i="1" dirty="0" smtClean="0">
                <a:solidFill>
                  <a:schemeClr val="bg1">
                    <a:lumMod val="95000"/>
                  </a:schemeClr>
                </a:solidFill>
                <a:latin typeface="Minion Pro Cond"/>
              </a:rPr>
              <a:t>V</a:t>
            </a:r>
            <a:r>
              <a:rPr lang="en-US" sz="2800" i="1" baseline="-25000" dirty="0" smtClean="0">
                <a:solidFill>
                  <a:schemeClr val="bg1">
                    <a:lumMod val="95000"/>
                  </a:schemeClr>
                </a:solidFill>
                <a:latin typeface="Minion Pro Cond"/>
              </a:rPr>
              <a:t>P</a:t>
            </a:r>
            <a:r>
              <a:rPr lang="en-US" sz="2800" i="1" dirty="0" smtClean="0">
                <a:solidFill>
                  <a:schemeClr val="bg1">
                    <a:lumMod val="95000"/>
                  </a:schemeClr>
                </a:solidFill>
                <a:latin typeface="Minion Pro Cond"/>
              </a:rPr>
              <a:t>/(V</a:t>
            </a:r>
            <a:r>
              <a:rPr lang="en-US" sz="2800" i="1" baseline="-25000" dirty="0" smtClean="0">
                <a:solidFill>
                  <a:schemeClr val="bg1">
                    <a:lumMod val="95000"/>
                  </a:schemeClr>
                </a:solidFill>
                <a:latin typeface="Minion Pro Cond"/>
              </a:rPr>
              <a:t>P</a:t>
            </a:r>
            <a:r>
              <a:rPr lang="en-US" sz="2800" i="1" dirty="0" smtClean="0">
                <a:solidFill>
                  <a:schemeClr val="bg1">
                    <a:lumMod val="95000"/>
                  </a:schemeClr>
                </a:solidFill>
                <a:latin typeface="Minion Pro Cond"/>
              </a:rPr>
              <a:t>+</a:t>
            </a:r>
            <a:r>
              <a:rPr lang="el-GR" sz="2800" i="1" dirty="0" smtClean="0">
                <a:solidFill>
                  <a:schemeClr val="bg1">
                    <a:lumMod val="95000"/>
                  </a:schemeClr>
                </a:solidFill>
                <a:latin typeface="+mj-lt"/>
              </a:rPr>
              <a:t>ω</a:t>
            </a:r>
            <a:r>
              <a:rPr lang="en-US" sz="2800" i="1" baseline="30000" dirty="0" smtClean="0">
                <a:solidFill>
                  <a:schemeClr val="bg1">
                    <a:lumMod val="95000"/>
                  </a:schemeClr>
                </a:solidFill>
                <a:latin typeface="Minion Pro Cond"/>
              </a:rPr>
              <a:t>2</a:t>
            </a:r>
            <a:r>
              <a:rPr lang="en-US" sz="2800" i="1" dirty="0" smtClean="0">
                <a:solidFill>
                  <a:schemeClr val="bg1">
                    <a:lumMod val="95000"/>
                  </a:schemeClr>
                </a:solidFill>
                <a:latin typeface="Minion Pro Cond"/>
              </a:rPr>
              <a:t>)</a:t>
            </a:r>
            <a:endParaRPr lang="en-US" sz="2800" i="1" dirty="0">
              <a:solidFill>
                <a:schemeClr val="bg1">
                  <a:lumMod val="95000"/>
                </a:schemeClr>
              </a:solidFill>
              <a:latin typeface="Minion Pro Cond"/>
            </a:endParaRPr>
          </a:p>
        </p:txBody>
      </p:sp>
      <p:sp>
        <p:nvSpPr>
          <p:cNvPr id="14" name="TextBox 13"/>
          <p:cNvSpPr txBox="1"/>
          <p:nvPr/>
        </p:nvSpPr>
        <p:spPr>
          <a:xfrm>
            <a:off x="5127280" y="4048780"/>
            <a:ext cx="6896100" cy="521970"/>
          </a:xfrm>
          <a:prstGeom prst="rect">
            <a:avLst/>
          </a:prstGeom>
          <a:noFill/>
        </p:spPr>
        <p:txBody>
          <a:bodyPr wrap="square" rtlCol="0">
            <a:spAutoFit/>
          </a:bodyPr>
          <a:lstStyle/>
          <a:p>
            <a:r>
              <a:rPr lang="el-GR" sz="2800" i="1" dirty="0" smtClean="0">
                <a:solidFill>
                  <a:schemeClr val="bg1">
                    <a:lumMod val="95000"/>
                  </a:schemeClr>
                </a:solidFill>
                <a:latin typeface="+mj-lt"/>
              </a:rPr>
              <a:t>σ</a:t>
            </a:r>
            <a:r>
              <a:rPr lang="en-US" sz="2800" i="1" baseline="30000" dirty="0" smtClean="0">
                <a:solidFill>
                  <a:schemeClr val="bg1">
                    <a:lumMod val="95000"/>
                  </a:schemeClr>
                </a:solidFill>
                <a:latin typeface="Minion Pro Cond"/>
              </a:rPr>
              <a:t>2</a:t>
            </a:r>
            <a:r>
              <a:rPr lang="en-US" sz="2800" i="1" dirty="0" smtClean="0">
                <a:solidFill>
                  <a:schemeClr val="bg1">
                    <a:lumMod val="95000"/>
                  </a:schemeClr>
                </a:solidFill>
                <a:latin typeface="Minion Pro Cond"/>
              </a:rPr>
              <a:t> = h</a:t>
            </a:r>
            <a:r>
              <a:rPr lang="en-US" sz="2800" i="1" baseline="30000" dirty="0" smtClean="0">
                <a:solidFill>
                  <a:schemeClr val="bg1">
                    <a:lumMod val="95000"/>
                  </a:schemeClr>
                </a:solidFill>
                <a:latin typeface="Minion Pro Cond"/>
              </a:rPr>
              <a:t>2</a:t>
            </a:r>
            <a:r>
              <a:rPr lang="en-US" sz="2800" i="1" dirty="0" smtClean="0">
                <a:solidFill>
                  <a:schemeClr val="bg1">
                    <a:lumMod val="95000"/>
                  </a:schemeClr>
                </a:solidFill>
                <a:latin typeface="Minion Pro Cond"/>
              </a:rPr>
              <a:t>V</a:t>
            </a:r>
            <a:r>
              <a:rPr lang="en-US" sz="2800" i="1" baseline="-25000" dirty="0" smtClean="0">
                <a:solidFill>
                  <a:schemeClr val="bg1">
                    <a:lumMod val="95000"/>
                  </a:schemeClr>
                </a:solidFill>
                <a:latin typeface="Minion Pro Cond"/>
              </a:rPr>
              <a:t>P</a:t>
            </a:r>
            <a:r>
              <a:rPr lang="en-US" sz="2800" i="1" dirty="0" smtClean="0">
                <a:solidFill>
                  <a:schemeClr val="bg1">
                    <a:lumMod val="95000"/>
                  </a:schemeClr>
                </a:solidFill>
                <a:latin typeface="Minion Pro Cond"/>
              </a:rPr>
              <a:t>/N</a:t>
            </a:r>
            <a:r>
              <a:rPr lang="en-US" sz="2800" i="1" baseline="-25000" dirty="0" smtClean="0">
                <a:solidFill>
                  <a:schemeClr val="bg1">
                    <a:lumMod val="95000"/>
                  </a:schemeClr>
                </a:solidFill>
                <a:latin typeface="Minion Pro Cond"/>
              </a:rPr>
              <a:t>e</a:t>
            </a:r>
            <a:endParaRPr lang="en-US" sz="2800" i="1" baseline="-25000" dirty="0">
              <a:solidFill>
                <a:schemeClr val="bg1">
                  <a:lumMod val="95000"/>
                </a:schemeClr>
              </a:solidFill>
              <a:latin typeface="Minion Pro Cond"/>
            </a:endParaRPr>
          </a:p>
        </p:txBody>
      </p:sp>
      <p:pic>
        <p:nvPicPr>
          <p:cNvPr id="15" name="Picture 4"/>
          <p:cNvPicPr>
            <a:picLocks noChangeAspect="1" noChangeArrowheads="1"/>
          </p:cNvPicPr>
          <p:nvPr/>
        </p:nvPicPr>
        <p:blipFill>
          <a:blip r:embed="rId1">
            <a:clrChange>
              <a:clrFrom>
                <a:srgbClr val="000000"/>
              </a:clrFrom>
              <a:clrTo>
                <a:srgbClr val="000000">
                  <a:alpha val="0"/>
                </a:srgbClr>
              </a:clrTo>
            </a:clrChang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15200" y="4191000"/>
            <a:ext cx="341550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itle 1"/>
          <p:cNvSpPr txBox="1"/>
          <p:nvPr/>
        </p:nvSpPr>
        <p:spPr>
          <a:xfrm>
            <a:off x="129540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91C7A9"/>
                </a:solidFill>
                <a:latin typeface="Aharoni" pitchFamily="2" charset="-79"/>
                <a:ea typeface="+mj-ea"/>
                <a:cs typeface="Aharoni" pitchFamily="2" charset="-79"/>
              </a:defRPr>
            </a:lvl1pPr>
          </a:lstStyle>
          <a:p>
            <a:r>
              <a:rPr lang="en-US" b="1" dirty="0" smtClean="0">
                <a:latin typeface="Minion Pro Cond"/>
              </a:rPr>
              <a:t>Bayesian - biological priors</a:t>
            </a:r>
            <a:endParaRPr lang="en-US" b="1" dirty="0">
              <a:latin typeface="Minion Pro Cond"/>
            </a:endParaRPr>
          </a:p>
        </p:txBody>
      </p:sp>
      <p:sp>
        <p:nvSpPr>
          <p:cNvPr id="18" name="Title 1"/>
          <p:cNvSpPr>
            <a:spLocks noGrp="1"/>
          </p:cNvSpPr>
          <p:nvPr>
            <p:ph type="title"/>
          </p:nvPr>
        </p:nvSpPr>
        <p:spPr>
          <a:xfrm>
            <a:off x="7086600" y="6400800"/>
            <a:ext cx="3646311" cy="392866"/>
          </a:xfrm>
        </p:spPr>
        <p:txBody>
          <a:bodyPr>
            <a:normAutofit fontScale="90000"/>
          </a:bodyPr>
          <a:lstStyle/>
          <a:p>
            <a:r>
              <a:rPr lang="en-US" sz="2700" b="1" dirty="0" err="1" smtClean="0">
                <a:solidFill>
                  <a:schemeClr val="bg1">
                    <a:lumMod val="85000"/>
                  </a:schemeClr>
                </a:solidFill>
                <a:latin typeface="Minion Pro Cond"/>
              </a:rPr>
              <a:t>Uyeda</a:t>
            </a:r>
            <a:r>
              <a:rPr lang="en-US" sz="2700" b="1" dirty="0" smtClean="0">
                <a:solidFill>
                  <a:schemeClr val="bg1">
                    <a:lumMod val="85000"/>
                  </a:schemeClr>
                </a:solidFill>
                <a:latin typeface="Minion Pro Cond"/>
              </a:rPr>
              <a:t> &amp; Harmon 2014</a:t>
            </a:r>
            <a:endParaRPr lang="en-US" sz="2700" b="1" dirty="0">
              <a:solidFill>
                <a:schemeClr val="bg1">
                  <a:lumMod val="85000"/>
                </a:schemeClr>
              </a:solidFill>
              <a:latin typeface="Minion Pro Cond"/>
            </a:endParaRPr>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txBox="1"/>
          <p:nvPr/>
        </p:nvSpPr>
        <p:spPr>
          <a:xfrm>
            <a:off x="129540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91C7A9"/>
                </a:solidFill>
                <a:latin typeface="Aharoni" pitchFamily="2" charset="-79"/>
                <a:ea typeface="+mj-ea"/>
                <a:cs typeface="Aharoni" pitchFamily="2" charset="-79"/>
              </a:defRPr>
            </a:lvl1pPr>
          </a:lstStyle>
          <a:p>
            <a:r>
              <a:rPr lang="en-US" b="1" dirty="0" smtClean="0">
                <a:latin typeface="Minion Pro Cond"/>
              </a:rPr>
              <a:t>Bayesian - biological priors</a:t>
            </a:r>
            <a:endParaRPr lang="en-US" b="1" dirty="0">
              <a:latin typeface="Minion Pro Cond"/>
            </a:endParaRPr>
          </a:p>
        </p:txBody>
      </p:sp>
      <p:sp>
        <p:nvSpPr>
          <p:cNvPr id="3" name="Content Placeholder 2"/>
          <p:cNvSpPr>
            <a:spLocks noGrp="1"/>
          </p:cNvSpPr>
          <p:nvPr>
            <p:ph idx="1"/>
          </p:nvPr>
        </p:nvSpPr>
        <p:spPr/>
        <p:txBody>
          <a:bodyPr/>
          <a:lstStyle/>
          <a:p>
            <a:pPr marL="0" indent="0">
              <a:buNone/>
            </a:pPr>
            <a:r>
              <a:rPr lang="en-US" dirty="0" smtClean="0"/>
              <a:t>The strength of OU models is that they represent a realistic process model for how adaptation changes traits over time. </a:t>
            </a:r>
            <a:endParaRPr lang="en-US" dirty="0" smtClean="0"/>
          </a:p>
          <a:p>
            <a:pPr marL="0" indent="0">
              <a:buNone/>
            </a:pPr>
            <a:endParaRPr lang="en-US" dirty="0"/>
          </a:p>
          <a:p>
            <a:pPr marL="0" indent="0">
              <a:buNone/>
            </a:pPr>
            <a:r>
              <a:rPr lang="en-US" dirty="0"/>
              <a:t>Even weakly informative priors </a:t>
            </a:r>
            <a:r>
              <a:rPr lang="en-US" dirty="0" smtClean="0"/>
              <a:t>(e.g. believable limits to trait values) can </a:t>
            </a:r>
            <a:r>
              <a:rPr lang="en-US" dirty="0"/>
              <a:t>make models “better behaved</a:t>
            </a:r>
            <a:r>
              <a:rPr lang="en-US" dirty="0" smtClean="0"/>
              <a:t>” &amp; more interpretable.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processes affect quantitative trait evolution?</a:t>
            </a:r>
            <a:endParaRPr lang="en-US" dirty="0"/>
          </a:p>
        </p:txBody>
      </p:sp>
      <p:sp>
        <p:nvSpPr>
          <p:cNvPr id="3" name="Content Placeholder 2"/>
          <p:cNvSpPr>
            <a:spLocks noGrp="1"/>
          </p:cNvSpPr>
          <p:nvPr>
            <p:ph idx="1"/>
          </p:nvPr>
        </p:nvSpPr>
        <p:spPr>
          <a:xfrm>
            <a:off x="1981200" y="1828800"/>
            <a:ext cx="8229600" cy="4525963"/>
          </a:xfrm>
        </p:spPr>
        <p:txBody>
          <a:bodyPr>
            <a:normAutofit/>
          </a:bodyPr>
          <a:lstStyle/>
          <a:p>
            <a:pPr marL="0" indent="0" algn="ctr">
              <a:buNone/>
            </a:pPr>
            <a:r>
              <a:rPr lang="en-US" sz="4000" dirty="0" smtClean="0"/>
              <a:t>Natural </a:t>
            </a:r>
            <a:r>
              <a:rPr lang="en-US" sz="4000" dirty="0" smtClean="0"/>
              <a:t>selectio</a:t>
            </a:r>
            <a:r>
              <a:rPr lang="en-US" sz="4000" dirty="0"/>
              <a:t>n</a:t>
            </a:r>
            <a:endParaRPr lang="en-US" sz="4000" dirty="0"/>
          </a:p>
          <a:p>
            <a:pPr marL="0" indent="0" algn="ctr">
              <a:buNone/>
            </a:pPr>
            <a:r>
              <a:rPr lang="en-US" sz="4000" dirty="0" smtClean="0"/>
              <a:t>Genetic drift</a:t>
            </a:r>
            <a:br>
              <a:rPr lang="en-US" sz="4000" dirty="0" smtClean="0"/>
            </a:br>
            <a:r>
              <a:rPr lang="en-US" sz="4000" dirty="0" smtClean="0"/>
              <a:t>Mutation</a:t>
            </a:r>
            <a:endParaRPr lang="en-US" sz="4000" dirty="0" smtClean="0"/>
          </a:p>
          <a:p>
            <a:pPr marL="0" indent="0" algn="ctr">
              <a:buNone/>
            </a:pPr>
            <a:r>
              <a:rPr lang="en-US" sz="4000" dirty="0" smtClean="0"/>
              <a:t>et al.</a:t>
            </a:r>
            <a:endParaRPr lang="en-US" sz="4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normAutofit fontScale="90000"/>
          </a:bodyPr>
          <a:p>
            <a:r>
              <a:rPr lang="en-US"/>
              <a:t>Continuous traits:</a:t>
            </a:r>
            <a:br>
              <a:rPr lang="en-US"/>
            </a:br>
            <a:r>
              <a:rPr lang="en-US"/>
              <a:t>Gaussian Models</a:t>
            </a:r>
            <a:endParaRPr lang="en-US"/>
          </a:p>
        </p:txBody>
      </p:sp>
      <p:grpSp>
        <p:nvGrpSpPr>
          <p:cNvPr id="4" name="Group 3"/>
          <p:cNvGrpSpPr/>
          <p:nvPr/>
        </p:nvGrpSpPr>
        <p:grpSpPr>
          <a:xfrm>
            <a:off x="1447800" y="1417955"/>
            <a:ext cx="8473440" cy="5736590"/>
            <a:chOff x="4440" y="960"/>
            <a:chExt cx="14520" cy="10200"/>
          </a:xfrm>
        </p:grpSpPr>
        <p:pic>
          <p:nvPicPr>
            <p:cNvPr id="36865" name="Picture 4"/>
            <p:cNvPicPr>
              <a:picLocks noChangeAspect="1"/>
            </p:cNvPicPr>
            <p:nvPr/>
          </p:nvPicPr>
          <p:blipFill>
            <a:blip r:embed="rId1">
              <a:clrChange>
                <a:clrFrom>
                  <a:srgbClr val="000000"/>
                </a:clrFrom>
                <a:clrTo>
                  <a:srgbClr val="000000">
                    <a:alpha val="0"/>
                  </a:srgbClr>
                </a:clrTo>
              </a:clrChange>
            </a:blip>
            <a:srcRect l="12321" t="11111" b="12381"/>
            <a:stretch>
              <a:fillRect/>
            </a:stretch>
          </p:blipFill>
          <p:spPr>
            <a:xfrm rot="-5400000" flipV="1">
              <a:off x="7200" y="-240"/>
              <a:ext cx="8640" cy="14160"/>
            </a:xfrm>
            <a:prstGeom prst="rect">
              <a:avLst/>
            </a:prstGeom>
            <a:noFill/>
            <a:ln w="9525">
              <a:noFill/>
            </a:ln>
          </p:spPr>
        </p:pic>
        <p:pic>
          <p:nvPicPr>
            <p:cNvPr id="36867" name="Picture 2"/>
            <p:cNvPicPr>
              <a:picLocks noChangeAspect="1"/>
            </p:cNvPicPr>
            <p:nvPr/>
          </p:nvPicPr>
          <p:blipFill>
            <a:blip r:embed="rId2">
              <a:clrChange>
                <a:clrFrom>
                  <a:srgbClr val="FFFFFF"/>
                </a:clrFrom>
                <a:clrTo>
                  <a:srgbClr val="FFFFFF">
                    <a:alpha val="0"/>
                  </a:srgbClr>
                </a:clrTo>
              </a:clrChange>
            </a:blip>
            <a:srcRect l="8492" b="12169"/>
            <a:stretch>
              <a:fillRect/>
            </a:stretch>
          </p:blipFill>
          <p:spPr>
            <a:xfrm>
              <a:off x="4440" y="960"/>
              <a:ext cx="14520" cy="2400"/>
            </a:xfrm>
            <a:prstGeom prst="rect">
              <a:avLst/>
            </a:prstGeom>
            <a:noFill/>
            <a:ln w="9525">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2152650" y="118745"/>
            <a:ext cx="6182360" cy="1325880"/>
          </a:xfrm>
        </p:spPr>
        <p:txBody>
          <a:bodyPr/>
          <a:p>
            <a:r>
              <a:rPr lang="en-US" altLang="en-US"/>
              <a:t>Random walks</a:t>
            </a:r>
            <a:endParaRPr lang="en-US" altLang="en-US"/>
          </a:p>
        </p:txBody>
      </p:sp>
      <p:pic>
        <p:nvPicPr>
          <p:cNvPr id="4" name="Content Placeholder 3"/>
          <p:cNvPicPr>
            <a:picLocks noChangeAspect="1"/>
          </p:cNvPicPr>
          <p:nvPr>
            <p:ph idx="1"/>
          </p:nvPr>
        </p:nvPicPr>
        <p:blipFill>
          <a:blip r:embed="rId1"/>
          <a:stretch>
            <a:fillRect/>
          </a:stretch>
        </p:blipFill>
        <p:spPr>
          <a:xfrm>
            <a:off x="8454390" y="118745"/>
            <a:ext cx="2028825" cy="2999740"/>
          </a:xfrm>
          <a:prstGeom prst="rect">
            <a:avLst/>
          </a:prstGeom>
        </p:spPr>
      </p:pic>
      <p:sp>
        <p:nvSpPr>
          <p:cNvPr id="5" name="Text Box 4"/>
          <p:cNvSpPr txBox="1"/>
          <p:nvPr/>
        </p:nvSpPr>
        <p:spPr>
          <a:xfrm>
            <a:off x="8865235" y="3166745"/>
            <a:ext cx="1322705" cy="368300"/>
          </a:xfrm>
          <a:prstGeom prst="rect">
            <a:avLst/>
          </a:prstGeom>
          <a:noFill/>
        </p:spPr>
        <p:txBody>
          <a:bodyPr wrap="none" rtlCol="0">
            <a:spAutoFit/>
          </a:bodyPr>
          <a:p>
            <a:r>
              <a:rPr lang="en-US" altLang="en-US"/>
              <a:t>David Raup</a:t>
            </a:r>
            <a:endParaRPr lang="en-US" altLang="en-US"/>
          </a:p>
        </p:txBody>
      </p:sp>
      <p:pic>
        <p:nvPicPr>
          <p:cNvPr id="6" name="Picture 5"/>
          <p:cNvPicPr>
            <a:picLocks noChangeAspect="1"/>
          </p:cNvPicPr>
          <p:nvPr/>
        </p:nvPicPr>
        <p:blipFill>
          <a:blip r:embed="rId2"/>
          <a:stretch>
            <a:fillRect/>
          </a:stretch>
        </p:blipFill>
        <p:spPr>
          <a:xfrm>
            <a:off x="5662930" y="3602355"/>
            <a:ext cx="4879975" cy="3253105"/>
          </a:xfrm>
          <a:prstGeom prst="rect">
            <a:avLst/>
          </a:prstGeom>
        </p:spPr>
      </p:pic>
      <p:sp>
        <p:nvSpPr>
          <p:cNvPr id="7" name="Content Placeholder 2"/>
          <p:cNvSpPr>
            <a:spLocks noGrp="1"/>
          </p:cNvSpPr>
          <p:nvPr/>
        </p:nvSpPr>
        <p:spPr>
          <a:xfrm>
            <a:off x="2152650" y="1519555"/>
            <a:ext cx="6301105" cy="18402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panose="020B0504030602030204" charset="0"/>
                <a:ea typeface="Ubuntu" panose="020B0504030602030204" charset="0"/>
                <a:cs typeface="ubun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panose="020B0504030602030204" charset="0"/>
                <a:ea typeface="Ubuntu" panose="020B0504030602030204" charset="0"/>
                <a:cs typeface="ubun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panose="020B0504030602030204" charset="0"/>
                <a:ea typeface="Ubuntu" panose="020B0504030602030204" charset="0"/>
                <a:cs typeface="ubun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a:solidFill>
                  <a:schemeClr val="bg1">
                    <a:lumMod val="95000"/>
                  </a:schemeClr>
                </a:solidFill>
              </a:rPr>
              <a:t>Are patterns of trait change in the fossil record significantly different from random? </a:t>
            </a:r>
            <a:endParaRPr lang="en-US" altLang="en-US">
              <a:solidFill>
                <a:schemeClr val="bg1">
                  <a:lumMod val="9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The Drunkard's Walk</a:t>
            </a:r>
            <a:endParaRPr lang="en-US" altLang="en-US"/>
          </a:p>
        </p:txBody>
      </p:sp>
      <p:pic>
        <p:nvPicPr>
          <p:cNvPr id="4" name="Content Placeholder 3"/>
          <p:cNvPicPr>
            <a:picLocks noChangeAspect="1"/>
          </p:cNvPicPr>
          <p:nvPr>
            <p:ph idx="1"/>
          </p:nvPr>
        </p:nvPicPr>
        <p:blipFill>
          <a:blip r:embed="rId1"/>
          <a:stretch>
            <a:fillRect/>
          </a:stretch>
        </p:blipFill>
        <p:spPr>
          <a:xfrm rot="5400000">
            <a:off x="3233420" y="1123950"/>
            <a:ext cx="5395595" cy="60718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828800" y="-152400"/>
            <a:ext cx="7886700" cy="1325563"/>
          </a:xfrm>
        </p:spPr>
        <p:txBody>
          <a:bodyPr/>
          <a:p>
            <a:pPr algn="l"/>
            <a:r>
              <a:rPr lang="en-US" altLang="en-US"/>
              <a:t>Population genetics</a:t>
            </a:r>
            <a:endParaRPr lang="en-US" altLang="en-US"/>
          </a:p>
        </p:txBody>
      </p:sp>
      <p:sp>
        <p:nvSpPr>
          <p:cNvPr id="3" name="Content Placeholder 2"/>
          <p:cNvSpPr>
            <a:spLocks noGrp="1"/>
          </p:cNvSpPr>
          <p:nvPr>
            <p:ph idx="1"/>
          </p:nvPr>
        </p:nvSpPr>
        <p:spPr>
          <a:xfrm>
            <a:off x="1676400" y="1066800"/>
            <a:ext cx="3446145" cy="4351655"/>
          </a:xfrm>
        </p:spPr>
        <p:txBody>
          <a:bodyPr>
            <a:normAutofit fontScale="90000" lnSpcReduction="10000"/>
          </a:bodyPr>
          <a:p>
            <a:pPr marL="0" indent="0">
              <a:buNone/>
            </a:pPr>
            <a:r>
              <a:rPr lang="en-US" altLang="en-US"/>
              <a:t>Luca Cavalli-Sforza &amp; Anthony Edwards </a:t>
            </a:r>
            <a:endParaRPr lang="en-US" altLang="en-US"/>
          </a:p>
          <a:p>
            <a:pPr marL="0" indent="0">
              <a:buNone/>
            </a:pPr>
            <a:endParaRPr lang="en-US" altLang="en-US"/>
          </a:p>
          <a:p>
            <a:pPr marL="0" indent="0">
              <a:buNone/>
            </a:pPr>
            <a:r>
              <a:rPr lang="en-US" altLang="en-US"/>
              <a:t>Allele frequency evolution by genetic drift can be approximated by </a:t>
            </a:r>
            <a:r>
              <a:rPr lang="en-US" altLang="en-US" i="1"/>
              <a:t>Brownian Motion</a:t>
            </a:r>
            <a:endParaRPr lang="en-US" altLang="en-US" i="1"/>
          </a:p>
          <a:p>
            <a:pPr marL="0" indent="0">
              <a:buNone/>
            </a:pPr>
            <a:endParaRPr lang="en-US" altLang="en-US" i="1"/>
          </a:p>
          <a:p>
            <a:pPr marL="0" indent="0">
              <a:buNone/>
            </a:pPr>
            <a:endParaRPr lang="en-US" altLang="en-US" i="1"/>
          </a:p>
        </p:txBody>
      </p:sp>
      <p:pic>
        <p:nvPicPr>
          <p:cNvPr id="41985" name="Picture 6"/>
          <p:cNvPicPr>
            <a:picLocks noChangeAspect="1"/>
          </p:cNvPicPr>
          <p:nvPr/>
        </p:nvPicPr>
        <p:blipFill>
          <a:blip r:embed="rId1"/>
          <a:stretch>
            <a:fillRect/>
          </a:stretch>
        </p:blipFill>
        <p:spPr>
          <a:xfrm>
            <a:off x="8868410" y="76200"/>
            <a:ext cx="3265805" cy="6588125"/>
          </a:xfrm>
          <a:prstGeom prst="rect">
            <a:avLst/>
          </a:prstGeom>
          <a:noFill/>
          <a:ln w="9525">
            <a:noFill/>
          </a:ln>
        </p:spPr>
      </p:pic>
      <p:pic>
        <p:nvPicPr>
          <p:cNvPr id="39937" name="Picture 5"/>
          <p:cNvPicPr>
            <a:picLocks noChangeAspect="1"/>
          </p:cNvPicPr>
          <p:nvPr/>
        </p:nvPicPr>
        <p:blipFill>
          <a:blip r:embed="rId2"/>
          <a:stretch>
            <a:fillRect/>
          </a:stretch>
        </p:blipFill>
        <p:spPr>
          <a:xfrm>
            <a:off x="5908040" y="762000"/>
            <a:ext cx="2930525" cy="5895340"/>
          </a:xfrm>
          <a:prstGeom prst="rect">
            <a:avLst/>
          </a:prstGeom>
          <a:noFill/>
          <a:ln w="9525">
            <a:noFill/>
          </a:ln>
        </p:spPr>
      </p:pic>
      <p:pic>
        <p:nvPicPr>
          <p:cNvPr id="4" name="Picture 3"/>
          <p:cNvPicPr>
            <a:picLocks noChangeAspect="1"/>
          </p:cNvPicPr>
          <p:nvPr/>
        </p:nvPicPr>
        <p:blipFill>
          <a:blip r:embed="rId3">
            <a:grayscl/>
            <a:lum contrast="36000"/>
          </a:blip>
          <a:stretch>
            <a:fillRect/>
          </a:stretch>
        </p:blipFill>
        <p:spPr>
          <a:xfrm>
            <a:off x="1537970" y="5486400"/>
            <a:ext cx="3363595" cy="1257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Quantitative genetics</a:t>
            </a:r>
            <a:endParaRPr lang="en-US" altLang="en-US"/>
          </a:p>
        </p:txBody>
      </p:sp>
      <p:pic>
        <p:nvPicPr>
          <p:cNvPr id="4" name="Content Placeholder 3"/>
          <p:cNvPicPr>
            <a:picLocks noChangeAspect="1"/>
          </p:cNvPicPr>
          <p:nvPr>
            <p:ph idx="1"/>
          </p:nvPr>
        </p:nvPicPr>
        <p:blipFill>
          <a:blip r:embed="rId1"/>
          <a:stretch>
            <a:fillRect/>
          </a:stretch>
        </p:blipFill>
        <p:spPr>
          <a:xfrm>
            <a:off x="8295640" y="1254760"/>
            <a:ext cx="1949450" cy="1949450"/>
          </a:xfrm>
          <a:prstGeom prst="rect">
            <a:avLst/>
          </a:prstGeom>
        </p:spPr>
      </p:pic>
      <p:sp>
        <p:nvSpPr>
          <p:cNvPr id="5" name="Text Box 4"/>
          <p:cNvSpPr txBox="1"/>
          <p:nvPr/>
        </p:nvSpPr>
        <p:spPr>
          <a:xfrm>
            <a:off x="8569325" y="3204210"/>
            <a:ext cx="1301115" cy="368300"/>
          </a:xfrm>
          <a:prstGeom prst="rect">
            <a:avLst/>
          </a:prstGeom>
          <a:noFill/>
        </p:spPr>
        <p:txBody>
          <a:bodyPr wrap="none" rtlCol="0">
            <a:spAutoFit/>
          </a:bodyPr>
          <a:p>
            <a:r>
              <a:rPr lang="en-US" altLang="en-US">
                <a:solidFill>
                  <a:schemeClr val="bg1">
                    <a:lumMod val="95000"/>
                  </a:schemeClr>
                </a:solidFill>
              </a:rPr>
              <a:t>Russ Lande</a:t>
            </a:r>
            <a:endParaRPr lang="en-US" altLang="en-US">
              <a:solidFill>
                <a:schemeClr val="bg1">
                  <a:lumMod val="95000"/>
                </a:schemeClr>
              </a:solidFill>
            </a:endParaRPr>
          </a:p>
        </p:txBody>
      </p:sp>
      <p:sp>
        <p:nvSpPr>
          <p:cNvPr id="6" name="Content Placeholder 2"/>
          <p:cNvSpPr>
            <a:spLocks noGrp="1"/>
          </p:cNvSpPr>
          <p:nvPr/>
        </p:nvSpPr>
        <p:spPr>
          <a:xfrm>
            <a:off x="1859280" y="1580515"/>
            <a:ext cx="619442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panose="020B0504030602030204" charset="0"/>
                <a:ea typeface="Ubuntu" panose="020B0504030602030204" charset="0"/>
                <a:cs typeface="ubun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panose="020B0504030602030204" charset="0"/>
                <a:ea typeface="Ubuntu" panose="020B0504030602030204" charset="0"/>
                <a:cs typeface="ubun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panose="020B0504030602030204" charset="0"/>
                <a:ea typeface="Ubuntu" panose="020B0504030602030204" charset="0"/>
                <a:cs typeface="ubun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a:solidFill>
                  <a:schemeClr val="bg1">
                    <a:lumMod val="95000"/>
                  </a:schemeClr>
                </a:solidFill>
              </a:rPr>
              <a:t>Lande demonstrated that genetic drift in a quantitative character can also be approximated by Brownian Motion </a:t>
            </a:r>
            <a:endParaRPr lang="en-US" altLang="en-US">
              <a:solidFill>
                <a:schemeClr val="bg1">
                  <a:lumMod val="95000"/>
                </a:schemeClr>
              </a:solidFill>
            </a:endParaRPr>
          </a:p>
          <a:p>
            <a:pPr marL="0" indent="0">
              <a:buNone/>
            </a:pPr>
            <a:endParaRPr lang="en-US" altLang="en-US">
              <a:solidFill>
                <a:schemeClr val="bg1">
                  <a:lumMod val="95000"/>
                </a:schemeClr>
              </a:solidFill>
            </a:endParaRPr>
          </a:p>
          <a:p>
            <a:pPr marL="0" indent="0">
              <a:buNone/>
            </a:pPr>
            <a:r>
              <a:rPr lang="en-US" altLang="en-US">
                <a:solidFill>
                  <a:schemeClr val="bg1">
                    <a:lumMod val="95000"/>
                  </a:schemeClr>
                </a:solidFill>
              </a:rPr>
              <a:t>Expected change per generation:</a:t>
            </a:r>
            <a:endParaRPr lang="en-US" altLang="en-US">
              <a:solidFill>
                <a:schemeClr val="bg1">
                  <a:lumMod val="95000"/>
                </a:schemeClr>
              </a:solidFill>
            </a:endParaRPr>
          </a:p>
          <a:p>
            <a:pPr marL="0" indent="0">
              <a:buNone/>
            </a:pPr>
            <a:r>
              <a:rPr lang="en-US" altLang="en-US">
                <a:solidFill>
                  <a:schemeClr val="bg1">
                    <a:lumMod val="95000"/>
                  </a:schemeClr>
                </a:solidFill>
              </a:rPr>
              <a:t>Δz = 0</a:t>
            </a:r>
            <a:endParaRPr lang="en-US" altLang="en-US">
              <a:solidFill>
                <a:schemeClr val="bg1">
                  <a:lumMod val="95000"/>
                </a:schemeClr>
              </a:solidFill>
            </a:endParaRPr>
          </a:p>
          <a:p>
            <a:pPr marL="0" indent="0">
              <a:buNone/>
            </a:pPr>
            <a:r>
              <a:rPr lang="en-US" altLang="en-US">
                <a:solidFill>
                  <a:schemeClr val="bg1">
                    <a:lumMod val="95000"/>
                  </a:schemeClr>
                </a:solidFill>
              </a:rPr>
              <a:t>Variance = G/Ne</a:t>
            </a:r>
            <a:endParaRPr lang="en-US" altLang="en-US">
              <a:solidFill>
                <a:schemeClr val="bg1">
                  <a:lumMod val="95000"/>
                </a:schemeClr>
              </a:solidFill>
            </a:endParaRPr>
          </a:p>
        </p:txBody>
      </p:sp>
      <p:pic>
        <p:nvPicPr>
          <p:cNvPr id="3" name="Picture 2"/>
          <p:cNvPicPr>
            <a:picLocks noChangeAspect="1"/>
          </p:cNvPicPr>
          <p:nvPr/>
        </p:nvPicPr>
        <p:blipFill>
          <a:blip r:embed="rId2">
            <a:grayscl/>
            <a:lum contrast="36000"/>
          </a:blip>
          <a:stretch>
            <a:fillRect/>
          </a:stretch>
        </p:blipFill>
        <p:spPr>
          <a:xfrm>
            <a:off x="6477000" y="5541645"/>
            <a:ext cx="2615565" cy="977900"/>
          </a:xfrm>
          <a:prstGeom prst="rect">
            <a:avLst/>
          </a:prstGeom>
        </p:spPr>
      </p:pic>
      <p:sp>
        <p:nvSpPr>
          <p:cNvPr id="7" name="Text Box 6"/>
          <p:cNvSpPr txBox="1"/>
          <p:nvPr/>
        </p:nvSpPr>
        <p:spPr>
          <a:xfrm>
            <a:off x="4064635" y="5846445"/>
            <a:ext cx="2213610" cy="368300"/>
          </a:xfrm>
          <a:prstGeom prst="rect">
            <a:avLst/>
          </a:prstGeom>
          <a:noFill/>
        </p:spPr>
        <p:txBody>
          <a:bodyPr wrap="none" rtlCol="0">
            <a:spAutoFit/>
          </a:bodyPr>
          <a:p>
            <a:r>
              <a:rPr lang="en-US">
                <a:solidFill>
                  <a:schemeClr val="bg1">
                    <a:lumMod val="95000"/>
                  </a:schemeClr>
                </a:solidFill>
              </a:rPr>
              <a:t>Notice similarity -&gt; </a:t>
            </a:r>
            <a:endParaRPr lang="en-US">
              <a:solidFill>
                <a:schemeClr val="bg1">
                  <a:lumMod val="9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Workshop outline</a:t>
            </a:r>
            <a:endParaRPr lang="en-US"/>
          </a:p>
        </p:txBody>
      </p:sp>
      <p:sp>
        <p:nvSpPr>
          <p:cNvPr id="3" name="Content Placeholder 2"/>
          <p:cNvSpPr>
            <a:spLocks noGrp="1"/>
          </p:cNvSpPr>
          <p:nvPr>
            <p:ph idx="1"/>
          </p:nvPr>
        </p:nvSpPr>
        <p:spPr>
          <a:xfrm>
            <a:off x="1691640" y="1600200"/>
            <a:ext cx="8906510" cy="5176520"/>
          </a:xfrm>
        </p:spPr>
        <p:txBody>
          <a:bodyPr>
            <a:normAutofit fontScale="70000"/>
          </a:bodyPr>
          <a:p>
            <a:pPr marL="0" indent="0">
              <a:buNone/>
            </a:pPr>
            <a:r>
              <a:rPr lang="en-US" sz="4000"/>
              <a:t>Theory behind OU Models in PCMs </a:t>
            </a:r>
            <a:endParaRPr lang="en-US" sz="4000"/>
          </a:p>
          <a:p>
            <a:pPr marL="0" indent="0">
              <a:buNone/>
            </a:pPr>
            <a:r>
              <a:rPr lang="en-US" sz="2855"/>
              <a:t>	Lecture: Why use OU models? </a:t>
            </a:r>
            <a:br>
              <a:rPr lang="en-US" sz="2855"/>
            </a:br>
            <a:r>
              <a:rPr lang="en-US" sz="2855"/>
              <a:t>	Lab: Gain an intuition for OU models</a:t>
            </a:r>
            <a:br>
              <a:rPr lang="en-US" sz="2855"/>
            </a:br>
            <a:r>
              <a:rPr lang="en-US" sz="2855"/>
              <a:t>	Understand parameters &amp; interactions</a:t>
            </a:r>
            <a:br>
              <a:rPr lang="en-US" sz="2855"/>
            </a:br>
            <a:br>
              <a:rPr lang="en-US" sz="2855"/>
            </a:br>
            <a:r>
              <a:rPr lang="en-US" sz="4000"/>
              <a:t>Implementations in R packages</a:t>
            </a:r>
            <a:endParaRPr lang="en-US" sz="4000"/>
          </a:p>
          <a:p>
            <a:pPr marL="0" indent="0">
              <a:buNone/>
            </a:pPr>
            <a:r>
              <a:rPr lang="en-US" sz="2855"/>
              <a:t>	OUwie - Shifting optima &amp; niche breadth</a:t>
            </a:r>
            <a:br>
              <a:rPr lang="en-US" sz="2855"/>
            </a:br>
            <a:r>
              <a:rPr lang="en-US" sz="2855"/>
              <a:t>	slouch - Chasing peaks and phylogenetic inertia</a:t>
            </a:r>
            <a:br>
              <a:rPr lang="en-US" sz="2855"/>
            </a:br>
            <a:r>
              <a:rPr lang="en-US" sz="2855"/>
              <a:t>	Finding shifts</a:t>
            </a:r>
            <a:br>
              <a:rPr lang="en-US" sz="2855"/>
            </a:br>
            <a:br>
              <a:rPr lang="en-US" sz="2855"/>
            </a:br>
            <a:r>
              <a:rPr lang="en-US" sz="4000"/>
              <a:t>Multivariate OU models</a:t>
            </a:r>
            <a:br>
              <a:rPr lang="en-US" sz="4000"/>
            </a:br>
            <a:r>
              <a:rPr lang="en-US" sz="2855"/>
              <a:t>	Everything, everywhere, all at once</a:t>
            </a:r>
            <a:br>
              <a:rPr lang="en-US" sz="2855"/>
            </a:br>
            <a:r>
              <a:rPr lang="en-US" sz="2855"/>
              <a:t>	Using PCMFit - Constraints, constraints, constraints</a:t>
            </a:r>
            <a:endParaRPr lang="en-US" sz="2855"/>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Generalized Random Walk</a:t>
            </a:r>
            <a:endParaRPr lang="en-US" altLang="en-US"/>
          </a:p>
        </p:txBody>
      </p:sp>
      <p:sp>
        <p:nvSpPr>
          <p:cNvPr id="3" name="Content Placeholder 2"/>
          <p:cNvSpPr>
            <a:spLocks noGrp="1"/>
          </p:cNvSpPr>
          <p:nvPr>
            <p:ph idx="1"/>
          </p:nvPr>
        </p:nvSpPr>
        <p:spPr>
          <a:xfrm>
            <a:off x="3658870" y="1066165"/>
            <a:ext cx="4779010" cy="872490"/>
          </a:xfrm>
        </p:spPr>
        <p:txBody>
          <a:bodyPr/>
          <a:p>
            <a:pPr marL="0" indent="0">
              <a:buNone/>
            </a:pPr>
            <a:r>
              <a:rPr lang="en-US" altLang="en-US" sz="4400" b="1" i="1"/>
              <a:t>z</a:t>
            </a:r>
            <a:r>
              <a:rPr lang="en-US" altLang="en-US" sz="4400" b="1" i="1" baseline="-25000"/>
              <a:t>t+1</a:t>
            </a:r>
            <a:r>
              <a:rPr lang="en-US" altLang="en-US" sz="4400" b="1" i="1"/>
              <a:t> = </a:t>
            </a:r>
            <a:r>
              <a:rPr lang="en-US" altLang="en-US" sz="4400" b="1" i="1">
                <a:sym typeface="+mn-ea"/>
              </a:rPr>
              <a:t>z</a:t>
            </a:r>
            <a:r>
              <a:rPr lang="en-US" altLang="en-US" sz="4400" b="1" i="1" baseline="-25000">
                <a:sym typeface="+mn-ea"/>
              </a:rPr>
              <a:t>t </a:t>
            </a:r>
            <a:r>
              <a:rPr lang="en-US" altLang="en-US" sz="4400" b="1" i="1">
                <a:sym typeface="+mn-ea"/>
              </a:rPr>
              <a:t>+ N(</a:t>
            </a:r>
            <a:r>
              <a:rPr lang="en-US" altLang="en-US" sz="4400" b="1" i="1">
                <a:latin typeface="Arial" panose="020B0604020202020204" pitchFamily="34" charset="0"/>
                <a:cs typeface="Arial" panose="020B0604020202020204" pitchFamily="34" charset="0"/>
                <a:sym typeface="+mn-ea"/>
              </a:rPr>
              <a:t>μ, </a:t>
            </a:r>
            <a:r>
              <a:rPr lang="en-US" altLang="en-US" sz="4400" b="1" i="1">
                <a:cs typeface="Arial" panose="020B0604020202020204" pitchFamily="34" charset="0"/>
                <a:sym typeface="+mn-ea"/>
              </a:rPr>
              <a:t>σ</a:t>
            </a:r>
            <a:r>
              <a:rPr lang="en-US" altLang="en-US" sz="4400" b="1" i="1" baseline="30000">
                <a:cs typeface="Arial" panose="020B0604020202020204" pitchFamily="34" charset="0"/>
                <a:sym typeface="+mn-ea"/>
              </a:rPr>
              <a:t>2</a:t>
            </a:r>
            <a:r>
              <a:rPr lang="en-US" altLang="en-US" sz="4400" b="1" i="1">
                <a:cs typeface="Arial" panose="020B0604020202020204" pitchFamily="34" charset="0"/>
                <a:sym typeface="+mn-ea"/>
              </a:rPr>
              <a:t>)</a:t>
            </a:r>
            <a:endParaRPr lang="en-US" altLang="en-US" sz="4400" b="1" i="1">
              <a:cs typeface="Arial" panose="020B0604020202020204" pitchFamily="34" charset="0"/>
              <a:sym typeface="+mn-ea"/>
            </a:endParaRPr>
          </a:p>
        </p:txBody>
      </p:sp>
      <p:sp>
        <p:nvSpPr>
          <p:cNvPr id="4" name="Content Placeholder 2"/>
          <p:cNvSpPr>
            <a:spLocks noGrp="1"/>
          </p:cNvSpPr>
          <p:nvPr/>
        </p:nvSpPr>
        <p:spPr>
          <a:xfrm>
            <a:off x="2362200" y="2057400"/>
            <a:ext cx="8132445" cy="310832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panose="020B0504030602030204" charset="0"/>
                <a:ea typeface="Ubuntu" panose="020B0504030602030204" charset="0"/>
                <a:cs typeface="ubun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panose="020B0504030602030204" charset="0"/>
                <a:ea typeface="Ubuntu" panose="020B0504030602030204" charset="0"/>
                <a:cs typeface="ubun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panose="020B0504030602030204" charset="0"/>
                <a:ea typeface="Ubuntu" panose="020B0504030602030204" charset="0"/>
                <a:cs typeface="ubun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a:solidFill>
                  <a:schemeClr val="bg1">
                    <a:lumMod val="95000"/>
                  </a:schemeClr>
                </a:solidFill>
                <a:cs typeface="Arial" panose="020B0604020202020204" pitchFamily="34" charset="0"/>
                <a:sym typeface="+mn-ea"/>
              </a:rPr>
              <a:t>Cool stats rule: Variances are additive</a:t>
            </a:r>
            <a:endParaRPr lang="en-US" altLang="en-US" b="1">
              <a:solidFill>
                <a:schemeClr val="bg1">
                  <a:lumMod val="95000"/>
                </a:schemeClr>
              </a:solidFill>
              <a:cs typeface="Arial" panose="020B0604020202020204" pitchFamily="34" charset="0"/>
              <a:sym typeface="+mn-ea"/>
            </a:endParaRPr>
          </a:p>
          <a:p>
            <a:pPr marL="0" indent="0" algn="ctr">
              <a:buNone/>
            </a:pPr>
            <a:r>
              <a:rPr lang="en-US" altLang="en-US" b="1">
                <a:solidFill>
                  <a:schemeClr val="bg1">
                    <a:lumMod val="95000"/>
                  </a:schemeClr>
                </a:solidFill>
                <a:cs typeface="Arial" panose="020B0604020202020204" pitchFamily="34" charset="0"/>
                <a:sym typeface="+mn-ea"/>
              </a:rPr>
              <a:t>If:</a:t>
            </a:r>
            <a:endParaRPr lang="en-US" altLang="en-US" b="1">
              <a:solidFill>
                <a:schemeClr val="bg1">
                  <a:lumMod val="95000"/>
                </a:schemeClr>
              </a:solidFill>
              <a:cs typeface="Arial" panose="020B0604020202020204" pitchFamily="34" charset="0"/>
              <a:sym typeface="+mn-ea"/>
            </a:endParaRPr>
          </a:p>
          <a:p>
            <a:pPr marL="0" indent="0" algn="ctr">
              <a:buNone/>
            </a:pPr>
            <a:r>
              <a:rPr lang="en-US" altLang="en-US" b="1">
                <a:solidFill>
                  <a:schemeClr val="bg1">
                    <a:lumMod val="95000"/>
                  </a:schemeClr>
                </a:solidFill>
                <a:cs typeface="Arial" panose="020B0604020202020204" pitchFamily="34" charset="0"/>
                <a:sym typeface="+mn-ea"/>
              </a:rPr>
              <a:t>A ~ </a:t>
            </a:r>
            <a:r>
              <a:rPr lang="en-US" altLang="en-US" b="1" i="1">
                <a:solidFill>
                  <a:schemeClr val="bg1">
                    <a:lumMod val="95000"/>
                  </a:schemeClr>
                </a:solidFill>
                <a:sym typeface="+mn-ea"/>
              </a:rPr>
              <a:t>N(</a:t>
            </a:r>
            <a:r>
              <a:rPr lang="en-US" altLang="en-US" b="1" i="1">
                <a:solidFill>
                  <a:schemeClr val="bg1">
                    <a:lumMod val="95000"/>
                  </a:schemeClr>
                </a:solidFill>
                <a:latin typeface="Arial" panose="020B0604020202020204" pitchFamily="34" charset="0"/>
                <a:cs typeface="Arial" panose="020B0604020202020204" pitchFamily="34" charset="0"/>
                <a:sym typeface="+mn-ea"/>
              </a:rPr>
              <a:t>0, </a:t>
            </a:r>
            <a:r>
              <a:rPr lang="en-US" altLang="en-US" b="1" i="1">
                <a:solidFill>
                  <a:schemeClr val="bg1">
                    <a:lumMod val="95000"/>
                  </a:schemeClr>
                </a:solidFill>
                <a:cs typeface="Arial" panose="020B0604020202020204" pitchFamily="34" charset="0"/>
                <a:sym typeface="+mn-ea"/>
              </a:rPr>
              <a:t>σ</a:t>
            </a:r>
            <a:r>
              <a:rPr lang="en-US" altLang="en-US" b="1" i="1" baseline="-25000">
                <a:solidFill>
                  <a:schemeClr val="bg1">
                    <a:lumMod val="95000"/>
                  </a:schemeClr>
                </a:solidFill>
                <a:cs typeface="Arial" panose="020B0604020202020204" pitchFamily="34" charset="0"/>
                <a:sym typeface="+mn-ea"/>
              </a:rPr>
              <a:t>A</a:t>
            </a:r>
            <a:r>
              <a:rPr lang="en-US" altLang="en-US" b="1" i="1" baseline="30000">
                <a:solidFill>
                  <a:schemeClr val="bg1">
                    <a:lumMod val="95000"/>
                  </a:schemeClr>
                </a:solidFill>
                <a:cs typeface="Arial" panose="020B0604020202020204" pitchFamily="34" charset="0"/>
                <a:sym typeface="+mn-ea"/>
              </a:rPr>
              <a:t>2</a:t>
            </a:r>
            <a:r>
              <a:rPr lang="en-US" altLang="en-US" b="1" i="1">
                <a:solidFill>
                  <a:schemeClr val="bg1">
                    <a:lumMod val="95000"/>
                  </a:schemeClr>
                </a:solidFill>
                <a:cs typeface="Arial" panose="020B0604020202020204" pitchFamily="34" charset="0"/>
                <a:sym typeface="+mn-ea"/>
              </a:rPr>
              <a:t>)</a:t>
            </a:r>
            <a:endParaRPr lang="en-US" altLang="en-US" b="1" i="1">
              <a:solidFill>
                <a:schemeClr val="bg1">
                  <a:lumMod val="95000"/>
                </a:schemeClr>
              </a:solidFill>
              <a:cs typeface="Arial" panose="020B0604020202020204" pitchFamily="34" charset="0"/>
              <a:sym typeface="+mn-ea"/>
            </a:endParaRPr>
          </a:p>
          <a:p>
            <a:pPr marL="0" indent="0" algn="ctr">
              <a:buNone/>
            </a:pPr>
            <a:r>
              <a:rPr lang="en-US" altLang="en-US" b="1">
                <a:solidFill>
                  <a:schemeClr val="bg1">
                    <a:lumMod val="95000"/>
                  </a:schemeClr>
                </a:solidFill>
                <a:cs typeface="Arial" panose="020B0604020202020204" pitchFamily="34" charset="0"/>
                <a:sym typeface="+mn-ea"/>
              </a:rPr>
              <a:t>B ~ </a:t>
            </a:r>
            <a:r>
              <a:rPr lang="en-US" altLang="en-US" b="1" i="1">
                <a:solidFill>
                  <a:schemeClr val="bg1">
                    <a:lumMod val="95000"/>
                  </a:schemeClr>
                </a:solidFill>
                <a:sym typeface="+mn-ea"/>
              </a:rPr>
              <a:t>N(</a:t>
            </a:r>
            <a:r>
              <a:rPr lang="en-US" altLang="en-US" b="1" i="1">
                <a:solidFill>
                  <a:schemeClr val="bg1">
                    <a:lumMod val="95000"/>
                  </a:schemeClr>
                </a:solidFill>
                <a:latin typeface="Arial" panose="020B0604020202020204" pitchFamily="34" charset="0"/>
                <a:cs typeface="Arial" panose="020B0604020202020204" pitchFamily="34" charset="0"/>
                <a:sym typeface="+mn-ea"/>
              </a:rPr>
              <a:t>0, </a:t>
            </a:r>
            <a:r>
              <a:rPr lang="en-US" altLang="en-US" b="1" i="1">
                <a:solidFill>
                  <a:schemeClr val="bg1">
                    <a:lumMod val="95000"/>
                  </a:schemeClr>
                </a:solidFill>
                <a:cs typeface="Arial" panose="020B0604020202020204" pitchFamily="34" charset="0"/>
                <a:sym typeface="+mn-ea"/>
              </a:rPr>
              <a:t>σ</a:t>
            </a:r>
            <a:r>
              <a:rPr lang="en-US" altLang="en-US" b="1" i="1" baseline="-25000">
                <a:solidFill>
                  <a:schemeClr val="bg1">
                    <a:lumMod val="95000"/>
                  </a:schemeClr>
                </a:solidFill>
                <a:cs typeface="Arial" panose="020B0604020202020204" pitchFamily="34" charset="0"/>
                <a:sym typeface="+mn-ea"/>
              </a:rPr>
              <a:t>B</a:t>
            </a:r>
            <a:r>
              <a:rPr lang="en-US" altLang="en-US" b="1" i="1" baseline="30000">
                <a:solidFill>
                  <a:schemeClr val="bg1">
                    <a:lumMod val="95000"/>
                  </a:schemeClr>
                </a:solidFill>
                <a:cs typeface="Arial" panose="020B0604020202020204" pitchFamily="34" charset="0"/>
                <a:sym typeface="+mn-ea"/>
              </a:rPr>
              <a:t>2</a:t>
            </a:r>
            <a:r>
              <a:rPr lang="en-US" altLang="en-US" b="1" i="1">
                <a:solidFill>
                  <a:schemeClr val="bg1">
                    <a:lumMod val="95000"/>
                  </a:schemeClr>
                </a:solidFill>
                <a:cs typeface="Arial" panose="020B0604020202020204" pitchFamily="34" charset="0"/>
                <a:sym typeface="+mn-ea"/>
              </a:rPr>
              <a:t>)</a:t>
            </a:r>
            <a:br>
              <a:rPr lang="en-US" altLang="en-US" b="1" i="1">
                <a:solidFill>
                  <a:schemeClr val="bg1">
                    <a:lumMod val="95000"/>
                  </a:schemeClr>
                </a:solidFill>
                <a:cs typeface="Arial" panose="020B0604020202020204" pitchFamily="34" charset="0"/>
                <a:sym typeface="+mn-ea"/>
              </a:rPr>
            </a:br>
            <a:br>
              <a:rPr lang="en-US" altLang="en-US" b="1" i="1">
                <a:solidFill>
                  <a:schemeClr val="bg1">
                    <a:lumMod val="95000"/>
                  </a:schemeClr>
                </a:solidFill>
                <a:cs typeface="Arial" panose="020B0604020202020204" pitchFamily="34" charset="0"/>
                <a:sym typeface="+mn-ea"/>
              </a:rPr>
            </a:br>
            <a:r>
              <a:rPr lang="en-US" altLang="en-US" b="1">
                <a:solidFill>
                  <a:schemeClr val="bg1">
                    <a:lumMod val="95000"/>
                  </a:schemeClr>
                </a:solidFill>
                <a:cs typeface="Arial" panose="020B0604020202020204" pitchFamily="34" charset="0"/>
                <a:sym typeface="+mn-ea"/>
              </a:rPr>
              <a:t>Then:</a:t>
            </a:r>
            <a:endParaRPr lang="en-US" altLang="en-US" b="1" i="1">
              <a:solidFill>
                <a:schemeClr val="bg1">
                  <a:lumMod val="95000"/>
                </a:schemeClr>
              </a:solidFill>
              <a:cs typeface="Arial" panose="020B0604020202020204" pitchFamily="34" charset="0"/>
              <a:sym typeface="+mn-ea"/>
            </a:endParaRPr>
          </a:p>
          <a:p>
            <a:pPr marL="0" indent="0" algn="ctr">
              <a:buNone/>
            </a:pPr>
            <a:r>
              <a:rPr lang="en-US" altLang="en-US" b="1">
                <a:solidFill>
                  <a:schemeClr val="bg1">
                    <a:lumMod val="95000"/>
                  </a:schemeClr>
                </a:solidFill>
                <a:cs typeface="Arial" panose="020B0604020202020204" pitchFamily="34" charset="0"/>
                <a:sym typeface="+mn-ea"/>
              </a:rPr>
              <a:t>A + B ~ </a:t>
            </a:r>
            <a:r>
              <a:rPr lang="en-US" altLang="en-US" b="1" i="1">
                <a:solidFill>
                  <a:schemeClr val="bg1">
                    <a:lumMod val="95000"/>
                  </a:schemeClr>
                </a:solidFill>
                <a:cs typeface="Arial" panose="020B0604020202020204" pitchFamily="34" charset="0"/>
                <a:sym typeface="+mn-ea"/>
              </a:rPr>
              <a:t>N</a:t>
            </a:r>
            <a:r>
              <a:rPr lang="en-US" altLang="en-US" b="1" i="1">
                <a:solidFill>
                  <a:schemeClr val="bg1">
                    <a:lumMod val="95000"/>
                  </a:schemeClr>
                </a:solidFill>
                <a:sym typeface="+mn-ea"/>
              </a:rPr>
              <a:t>(</a:t>
            </a:r>
            <a:r>
              <a:rPr lang="en-US" altLang="en-US" b="1" i="1">
                <a:solidFill>
                  <a:schemeClr val="bg1">
                    <a:lumMod val="95000"/>
                  </a:schemeClr>
                </a:solidFill>
                <a:latin typeface="Arial" panose="020B0604020202020204" pitchFamily="34" charset="0"/>
                <a:cs typeface="Arial" panose="020B0604020202020204" pitchFamily="34" charset="0"/>
                <a:sym typeface="+mn-ea"/>
              </a:rPr>
              <a:t>0, </a:t>
            </a:r>
            <a:r>
              <a:rPr lang="en-US" altLang="en-US" b="1" i="1">
                <a:solidFill>
                  <a:schemeClr val="bg1">
                    <a:lumMod val="95000"/>
                  </a:schemeClr>
                </a:solidFill>
                <a:cs typeface="Arial" panose="020B0604020202020204" pitchFamily="34" charset="0"/>
                <a:sym typeface="+mn-ea"/>
              </a:rPr>
              <a:t>σ</a:t>
            </a:r>
            <a:r>
              <a:rPr lang="en-US" altLang="en-US" b="1" i="1" baseline="-25000">
                <a:solidFill>
                  <a:schemeClr val="bg1">
                    <a:lumMod val="95000"/>
                  </a:schemeClr>
                </a:solidFill>
                <a:cs typeface="Arial" panose="020B0604020202020204" pitchFamily="34" charset="0"/>
                <a:sym typeface="+mn-ea"/>
              </a:rPr>
              <a:t>A</a:t>
            </a:r>
            <a:r>
              <a:rPr lang="en-US" altLang="en-US" b="1" i="1" baseline="30000">
                <a:solidFill>
                  <a:schemeClr val="bg1">
                    <a:lumMod val="95000"/>
                  </a:schemeClr>
                </a:solidFill>
                <a:cs typeface="Arial" panose="020B0604020202020204" pitchFamily="34" charset="0"/>
                <a:sym typeface="+mn-ea"/>
              </a:rPr>
              <a:t>2</a:t>
            </a:r>
            <a:r>
              <a:rPr lang="en-US" altLang="en-US" b="1" i="1">
                <a:solidFill>
                  <a:schemeClr val="bg1">
                    <a:lumMod val="95000"/>
                  </a:schemeClr>
                </a:solidFill>
                <a:latin typeface="Arial" panose="020B0604020202020204" pitchFamily="34" charset="0"/>
                <a:cs typeface="Arial" panose="020B0604020202020204" pitchFamily="34" charset="0"/>
                <a:sym typeface="+mn-ea"/>
              </a:rPr>
              <a:t> + </a:t>
            </a:r>
            <a:r>
              <a:rPr lang="en-US" altLang="en-US" b="1" i="1">
                <a:solidFill>
                  <a:schemeClr val="bg1">
                    <a:lumMod val="95000"/>
                  </a:schemeClr>
                </a:solidFill>
                <a:cs typeface="Arial" panose="020B0604020202020204" pitchFamily="34" charset="0"/>
                <a:sym typeface="+mn-ea"/>
              </a:rPr>
              <a:t>σ</a:t>
            </a:r>
            <a:r>
              <a:rPr lang="en-US" altLang="en-US" b="1" i="1" baseline="-25000">
                <a:solidFill>
                  <a:schemeClr val="bg1">
                    <a:lumMod val="95000"/>
                  </a:schemeClr>
                </a:solidFill>
                <a:cs typeface="Arial" panose="020B0604020202020204" pitchFamily="34" charset="0"/>
                <a:sym typeface="+mn-ea"/>
              </a:rPr>
              <a:t>B</a:t>
            </a:r>
            <a:r>
              <a:rPr lang="en-US" altLang="en-US" b="1" i="1" baseline="30000">
                <a:solidFill>
                  <a:schemeClr val="bg1">
                    <a:lumMod val="95000"/>
                  </a:schemeClr>
                </a:solidFill>
                <a:cs typeface="Arial" panose="020B0604020202020204" pitchFamily="34" charset="0"/>
                <a:sym typeface="+mn-ea"/>
              </a:rPr>
              <a:t>2</a:t>
            </a:r>
            <a:r>
              <a:rPr lang="en-US" altLang="en-US" b="1" i="1">
                <a:solidFill>
                  <a:schemeClr val="bg1">
                    <a:lumMod val="95000"/>
                  </a:schemeClr>
                </a:solidFill>
                <a:cs typeface="Arial" panose="020B0604020202020204" pitchFamily="34" charset="0"/>
                <a:sym typeface="+mn-ea"/>
              </a:rPr>
              <a:t>)</a:t>
            </a:r>
            <a:endParaRPr lang="en-US" altLang="en-US" b="1" i="1">
              <a:solidFill>
                <a:schemeClr val="bg1">
                  <a:lumMod val="95000"/>
                </a:schemeClr>
              </a:solidFill>
              <a:cs typeface="Arial" panose="020B0604020202020204" pitchFamily="34" charset="0"/>
              <a:sym typeface="+mn-ea"/>
            </a:endParaRPr>
          </a:p>
          <a:p>
            <a:pPr marL="0" indent="0" algn="ctr">
              <a:buNone/>
            </a:pPr>
            <a:r>
              <a:rPr lang="en-US" altLang="en-US" b="1">
                <a:solidFill>
                  <a:schemeClr val="bg1">
                    <a:lumMod val="95000"/>
                  </a:schemeClr>
                </a:solidFill>
                <a:cs typeface="Arial" panose="020B0604020202020204" pitchFamily="34" charset="0"/>
                <a:sym typeface="+mn-ea"/>
              </a:rPr>
              <a:t>and the variance among replicate lineages at time t is then simply = </a:t>
            </a:r>
            <a:r>
              <a:rPr lang="en-US" altLang="en-US" b="1" i="1">
                <a:solidFill>
                  <a:schemeClr val="bg1">
                    <a:lumMod val="95000"/>
                  </a:schemeClr>
                </a:solidFill>
                <a:cs typeface="Arial" panose="020B0604020202020204" pitchFamily="34" charset="0"/>
                <a:sym typeface="+mn-ea"/>
              </a:rPr>
              <a:t>σ</a:t>
            </a:r>
            <a:r>
              <a:rPr lang="en-US" altLang="en-US" b="1" i="1" baseline="30000">
                <a:solidFill>
                  <a:schemeClr val="bg1">
                    <a:lumMod val="95000"/>
                  </a:schemeClr>
                </a:solidFill>
                <a:cs typeface="Arial" panose="020B0604020202020204" pitchFamily="34" charset="0"/>
                <a:sym typeface="+mn-ea"/>
              </a:rPr>
              <a:t>2 </a:t>
            </a:r>
            <a:r>
              <a:rPr lang="en-US" altLang="en-US" b="1" i="1">
                <a:solidFill>
                  <a:schemeClr val="bg1">
                    <a:lumMod val="95000"/>
                  </a:schemeClr>
                </a:solidFill>
                <a:cs typeface="Arial" panose="020B0604020202020204" pitchFamily="34" charset="0"/>
                <a:sym typeface="+mn-ea"/>
              </a:rPr>
              <a:t>t</a:t>
            </a:r>
            <a:endParaRPr lang="en-US" altLang="en-US" b="1">
              <a:solidFill>
                <a:schemeClr val="bg1">
                  <a:lumMod val="95000"/>
                </a:schemeClr>
              </a:solidFill>
              <a:cs typeface="Arial" panose="020B0604020202020204" pitchFamily="34" charset="0"/>
              <a:sym typeface="+mn-ea"/>
            </a:endParaRPr>
          </a:p>
          <a:p>
            <a:pPr marL="0" indent="0" algn="ctr">
              <a:buNone/>
            </a:pPr>
            <a:endParaRPr lang="en-US" altLang="en-US" b="1" i="1">
              <a:solidFill>
                <a:schemeClr val="bg1">
                  <a:lumMod val="95000"/>
                </a:schemeClr>
              </a:solidFill>
              <a:cs typeface="Arial" panose="020B0604020202020204" pitchFamily="34" charset="0"/>
              <a:sym typeface="+mn-ea"/>
            </a:endParaRPr>
          </a:p>
          <a:p>
            <a:pPr marL="0" indent="0" algn="ctr">
              <a:buNone/>
            </a:pPr>
            <a:endParaRPr lang="en-US" altLang="en-US" b="1" i="1">
              <a:solidFill>
                <a:schemeClr val="bg1">
                  <a:lumMod val="95000"/>
                </a:schemeClr>
              </a:solidFill>
              <a:cs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2098675" y="2439670"/>
            <a:ext cx="7886700" cy="1325563"/>
          </a:xfrm>
        </p:spPr>
        <p:txBody>
          <a:bodyPr>
            <a:normAutofit fontScale="90000"/>
          </a:bodyPr>
          <a:p>
            <a:pPr algn="ctr"/>
            <a:r>
              <a:rPr lang="en-US" altLang="en-US"/>
              <a:t>So if you take many lineages evolving by a Random Walk with constant step variance for </a:t>
            </a:r>
            <a:r>
              <a:rPr lang="en-US" altLang="en-US" i="1"/>
              <a:t>t </a:t>
            </a:r>
            <a:r>
              <a:rPr lang="en-US" altLang="en-US"/>
              <a:t>generations, what is the variance among them?</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normAutofit fontScale="90000"/>
          </a:bodyPr>
          <a:p>
            <a:r>
              <a:rPr lang="en-US" altLang="en-US"/>
              <a:t>Continuous time Random Walk = Brownian Motion</a:t>
            </a:r>
            <a:endParaRPr lang="en-US" altLang="en-US"/>
          </a:p>
        </p:txBody>
      </p:sp>
      <p:sp>
        <p:nvSpPr>
          <p:cNvPr id="3" name="Content Placeholder 2"/>
          <p:cNvSpPr>
            <a:spLocks noGrp="1"/>
          </p:cNvSpPr>
          <p:nvPr>
            <p:ph idx="1"/>
          </p:nvPr>
        </p:nvSpPr>
        <p:spPr>
          <a:xfrm>
            <a:off x="2188845" y="2075180"/>
            <a:ext cx="7886700" cy="4351338"/>
          </a:xfrm>
        </p:spPr>
        <p:txBody>
          <a:bodyPr/>
          <a:p>
            <a:pPr marL="0" indent="0" algn="ctr">
              <a:buNone/>
            </a:pPr>
            <a:r>
              <a:rPr lang="en-US" altLang="en-US" sz="4400" i="1"/>
              <a:t>dz = </a:t>
            </a:r>
            <a:r>
              <a:rPr lang="en-US" altLang="en-US" sz="4400" i="1">
                <a:cs typeface="Arial" panose="020B0604020202020204" pitchFamily="34" charset="0"/>
              </a:rPr>
              <a:t>μt</a:t>
            </a:r>
            <a:r>
              <a:rPr lang="en-US" altLang="en-US" sz="4400" i="1">
                <a:latin typeface="Arial" panose="020B0604020202020204" pitchFamily="34" charset="0"/>
                <a:cs typeface="Arial" panose="020B0604020202020204" pitchFamily="34" charset="0"/>
              </a:rPr>
              <a:t>  +</a:t>
            </a:r>
            <a:r>
              <a:rPr lang="en-US" altLang="en-US" sz="4400" i="1"/>
              <a:t> σ*dW</a:t>
            </a:r>
            <a:endParaRPr lang="en-US" altLang="en-US" sz="4400" i="1"/>
          </a:p>
        </p:txBody>
      </p:sp>
      <p:sp>
        <p:nvSpPr>
          <p:cNvPr id="5" name="Up Arrow 4"/>
          <p:cNvSpPr/>
          <p:nvPr/>
        </p:nvSpPr>
        <p:spPr>
          <a:xfrm>
            <a:off x="7314565" y="2803525"/>
            <a:ext cx="812800" cy="8312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6688455" y="3634740"/>
            <a:ext cx="2312670" cy="460375"/>
          </a:xfrm>
          <a:prstGeom prst="rect">
            <a:avLst/>
          </a:prstGeom>
          <a:noFill/>
        </p:spPr>
        <p:txBody>
          <a:bodyPr wrap="none" rtlCol="0">
            <a:spAutoFit/>
          </a:bodyPr>
          <a:p>
            <a:r>
              <a:rPr lang="en-US" altLang="en-US" sz="2400">
                <a:solidFill>
                  <a:schemeClr val="bg1">
                    <a:lumMod val="95000"/>
                  </a:schemeClr>
                </a:solidFill>
                <a:latin typeface="Ubuntu" panose="020B0504030602030204" charset="0"/>
                <a:ea typeface="Ubuntu" panose="020B0504030602030204" charset="0"/>
              </a:rPr>
              <a:t>Wiener Process</a:t>
            </a:r>
            <a:endParaRPr lang="en-US" altLang="en-US" sz="2400">
              <a:solidFill>
                <a:schemeClr val="bg1">
                  <a:lumMod val="95000"/>
                </a:schemeClr>
              </a:solidFill>
              <a:latin typeface="Ubuntu" panose="020B0504030602030204" charset="0"/>
              <a:ea typeface="Ubuntu" panose="020B0504030602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smtClean="0"/>
              <a:t>Caution...</a:t>
            </a:r>
            <a:endParaRPr lang="en-US" sz="7200" dirty="0"/>
          </a:p>
        </p:txBody>
      </p:sp>
      <p:sp>
        <p:nvSpPr>
          <p:cNvPr id="3" name="Content Placeholder 2"/>
          <p:cNvSpPr>
            <a:spLocks noGrp="1"/>
          </p:cNvSpPr>
          <p:nvPr>
            <p:ph idx="1"/>
          </p:nvPr>
        </p:nvSpPr>
        <p:spPr>
          <a:xfrm>
            <a:off x="1981200" y="2133600"/>
            <a:ext cx="8229600" cy="4525963"/>
          </a:xfrm>
        </p:spPr>
        <p:txBody>
          <a:bodyPr>
            <a:noAutofit/>
          </a:bodyPr>
          <a:lstStyle/>
          <a:p>
            <a:pPr marL="0" indent="0" algn="ctr">
              <a:buNone/>
            </a:pPr>
            <a:r>
              <a:rPr lang="en-US" sz="4000" dirty="0" smtClean="0"/>
              <a:t>Brownian Motion ≠ Genetic Drift</a:t>
            </a:r>
            <a:endParaRPr lang="en-US" sz="4000" dirty="0" smtClean="0"/>
          </a:p>
          <a:p>
            <a:pPr marL="0" indent="0" algn="ctr">
              <a:buNone/>
            </a:pPr>
            <a:endParaRPr lang="en-US" sz="4000" dirty="0"/>
          </a:p>
          <a:p>
            <a:pPr marL="0" indent="0" algn="ctr">
              <a:buNone/>
            </a:pPr>
            <a:endParaRPr lang="en-US" sz="4000"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What about adaptation?</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Ornstein-Uhlenbeck Process</a:t>
            </a:r>
            <a:endParaRPr lang="en-US" altLang="en-US"/>
          </a:p>
        </p:txBody>
      </p:sp>
      <p:sp>
        <p:nvSpPr>
          <p:cNvPr id="3" name="Content Placeholder 2"/>
          <p:cNvSpPr>
            <a:spLocks noGrp="1"/>
          </p:cNvSpPr>
          <p:nvPr>
            <p:ph idx="1"/>
          </p:nvPr>
        </p:nvSpPr>
        <p:spPr>
          <a:xfrm>
            <a:off x="1265555" y="1371600"/>
            <a:ext cx="7769860" cy="1068705"/>
          </a:xfrm>
        </p:spPr>
        <p:txBody>
          <a:bodyPr>
            <a:noAutofit/>
          </a:bodyPr>
          <a:p>
            <a:pPr marL="0" indent="0">
              <a:buNone/>
            </a:pPr>
            <a:r>
              <a:rPr lang="en-US" altLang="en-US" sz="3600" b="1">
                <a:latin typeface="Arial" panose="020B0604020202020204" pitchFamily="34" charset="0"/>
                <a:cs typeface="Arial" panose="020B0604020202020204" pitchFamily="34" charset="0"/>
                <a:sym typeface="+mn-ea"/>
              </a:rPr>
              <a:t>Δz = α(θ - z) + σ dW</a:t>
            </a:r>
            <a:endParaRPr lang="en-US" altLang="en-US" sz="3600" b="1">
              <a:latin typeface="Arial" panose="020B0604020202020204" pitchFamily="34" charset="0"/>
              <a:cs typeface="Arial" panose="020B0604020202020204" pitchFamily="34" charset="0"/>
              <a:sym typeface="+mn-ea"/>
            </a:endParaRPr>
          </a:p>
          <a:p>
            <a:pPr marL="0" indent="0">
              <a:buNone/>
            </a:pPr>
            <a:endParaRPr lang="en-US" altLang="en-US" sz="3600" b="1">
              <a:latin typeface="Arial" panose="020B0604020202020204" pitchFamily="34" charset="0"/>
              <a:cs typeface="Arial" panose="020B0604020202020204" pitchFamily="34" charset="0"/>
              <a:sym typeface="+mn-ea"/>
            </a:endParaRPr>
          </a:p>
          <a:p>
            <a:pPr marL="0" indent="0">
              <a:buNone/>
            </a:pPr>
            <a:r>
              <a:rPr lang="en-US" altLang="en-US" sz="3600" b="1">
                <a:latin typeface="Arial" panose="020B0604020202020204" pitchFamily="34" charset="0"/>
                <a:cs typeface="Arial" panose="020B0604020202020204" pitchFamily="34" charset="0"/>
                <a:sym typeface="+mn-ea"/>
              </a:rPr>
              <a:t>α - Rate of adaptation </a:t>
            </a:r>
            <a:endParaRPr lang="en-US" altLang="en-US" sz="3600" b="1">
              <a:latin typeface="Arial" panose="020B0604020202020204" pitchFamily="34" charset="0"/>
              <a:cs typeface="Arial" panose="020B0604020202020204" pitchFamily="34" charset="0"/>
              <a:sym typeface="+mn-ea"/>
            </a:endParaRPr>
          </a:p>
          <a:p>
            <a:pPr marL="0" indent="0">
              <a:buNone/>
            </a:pPr>
            <a:r>
              <a:rPr lang="en-US" altLang="en-US" sz="3600" b="1">
                <a:latin typeface="Arial" panose="020B0604020202020204" pitchFamily="34" charset="0"/>
                <a:cs typeface="Arial" panose="020B0604020202020204" pitchFamily="34" charset="0"/>
                <a:sym typeface="+mn-ea"/>
              </a:rPr>
              <a:t>	Units: (1/time)</a:t>
            </a:r>
            <a:endParaRPr lang="en-US" altLang="en-US" sz="3600" b="1">
              <a:latin typeface="Arial" panose="020B0604020202020204" pitchFamily="34" charset="0"/>
              <a:cs typeface="Arial" panose="020B0604020202020204" pitchFamily="34" charset="0"/>
              <a:sym typeface="+mn-ea"/>
            </a:endParaRPr>
          </a:p>
          <a:p>
            <a:pPr marL="0" indent="0">
              <a:buNone/>
            </a:pPr>
            <a:r>
              <a:rPr lang="en-US" altLang="en-US" sz="3600" b="1">
                <a:latin typeface="Arial" panose="020B0604020202020204" pitchFamily="34" charset="0"/>
                <a:cs typeface="Arial" panose="020B0604020202020204" pitchFamily="34" charset="0"/>
                <a:sym typeface="+mn-ea"/>
              </a:rPr>
              <a:t>σ - Rate of stochastic evolution</a:t>
            </a:r>
            <a:endParaRPr lang="en-US" altLang="en-US" sz="3600" b="1">
              <a:latin typeface="Arial" panose="020B0604020202020204" pitchFamily="34" charset="0"/>
              <a:cs typeface="Arial" panose="020B0604020202020204" pitchFamily="34" charset="0"/>
              <a:sym typeface="+mn-ea"/>
            </a:endParaRPr>
          </a:p>
          <a:p>
            <a:pPr marL="0" indent="0">
              <a:buNone/>
            </a:pPr>
            <a:r>
              <a:rPr lang="en-US" altLang="en-US" sz="3600" b="1">
                <a:latin typeface="Arial" panose="020B0604020202020204" pitchFamily="34" charset="0"/>
                <a:cs typeface="Arial" panose="020B0604020202020204" pitchFamily="34" charset="0"/>
                <a:sym typeface="+mn-ea"/>
              </a:rPr>
              <a:t>	Units: trait units/time</a:t>
            </a:r>
            <a:endParaRPr lang="en-US" altLang="en-US" sz="3600" b="1">
              <a:latin typeface="Arial" panose="020B0604020202020204" pitchFamily="34" charset="0"/>
              <a:cs typeface="Arial" panose="020B0604020202020204" pitchFamily="34" charset="0"/>
              <a:sym typeface="+mn-ea"/>
            </a:endParaRPr>
          </a:p>
          <a:p>
            <a:pPr marL="0" indent="0">
              <a:buNone/>
            </a:pPr>
            <a:r>
              <a:rPr lang="en-US" altLang="en-US" sz="3600" b="1">
                <a:latin typeface="Arial" panose="020B0604020202020204" pitchFamily="34" charset="0"/>
                <a:cs typeface="Arial" panose="020B0604020202020204" pitchFamily="34" charset="0"/>
                <a:sym typeface="+mn-ea"/>
              </a:rPr>
              <a:t>θ - Phenotypic optimum</a:t>
            </a:r>
            <a:endParaRPr lang="en-US" altLang="en-US" sz="3600" b="1">
              <a:latin typeface="Arial" panose="020B0604020202020204" pitchFamily="34" charset="0"/>
              <a:cs typeface="Arial" panose="020B0604020202020204" pitchFamily="34" charset="0"/>
              <a:sym typeface="+mn-ea"/>
            </a:endParaRPr>
          </a:p>
          <a:p>
            <a:pPr marL="0" indent="0">
              <a:buNone/>
            </a:pPr>
            <a:endParaRPr lang="en-US" altLang="en-US" sz="3600" b="1">
              <a:latin typeface="Arial" panose="020B0604020202020204" pitchFamily="34" charset="0"/>
              <a:cs typeface="Arial" panose="020B0604020202020204" pitchFamily="34" charset="0"/>
              <a:sym typeface="+mn-ea"/>
            </a:endParaRPr>
          </a:p>
          <a:p>
            <a:pPr marL="0" indent="0">
              <a:buNone/>
            </a:pPr>
            <a:endParaRPr lang="en-US" altLang="en-US" sz="3600" b="1">
              <a:latin typeface="Arial" panose="020B0604020202020204" pitchFamily="34" charset="0"/>
              <a:cs typeface="Arial" panose="020B0604020202020204" pitchFamily="34" charset="0"/>
              <a:sym typeface="+mn-ea"/>
            </a:endParaRPr>
          </a:p>
          <a:p>
            <a:pPr marL="0" indent="0">
              <a:buNone/>
            </a:pPr>
            <a:endParaRPr lang="en-US" altLang="en-US" sz="3600" b="1">
              <a:latin typeface="Arial" panose="020B0604020202020204" pitchFamily="34" charset="0"/>
              <a:cs typeface="Arial" panose="020B0604020202020204" pitchFamily="34" charset="0"/>
            </a:endParaRPr>
          </a:p>
          <a:p>
            <a:pPr marL="0" indent="0">
              <a:buNone/>
            </a:pPr>
            <a:endParaRPr lang="en-US" altLang="en-US" sz="3600" b="1">
              <a:latin typeface="Arial" panose="020B0604020202020204" pitchFamily="34" charset="0"/>
              <a:cs typeface="Arial" panose="020B0604020202020204" pitchFamily="34" charset="0"/>
            </a:endParaRPr>
          </a:p>
        </p:txBody>
      </p:sp>
      <p:sp>
        <p:nvSpPr>
          <p:cNvPr id="4" name="Content Placeholder 2"/>
          <p:cNvSpPr>
            <a:spLocks noGrp="1"/>
          </p:cNvSpPr>
          <p:nvPr/>
        </p:nvSpPr>
        <p:spPr>
          <a:xfrm>
            <a:off x="2152650" y="2762250"/>
            <a:ext cx="7838440" cy="15163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panose="020B0504030602030204" charset="0"/>
                <a:ea typeface="Ubuntu" panose="020B0504030602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panose="020B0504030602030204" charset="0"/>
                <a:ea typeface="Ubuntu" panose="020B0504030602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panose="020B0504030602030204" charset="0"/>
                <a:ea typeface="Ubuntu" panose="020B0504030602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3600">
              <a:cs typeface="Arial" panose="020B0604020202020204" pitchFamily="34" charset="0"/>
            </a:endParaRPr>
          </a:p>
        </p:txBody>
      </p:sp>
      <p:pic>
        <p:nvPicPr>
          <p:cNvPr id="5" name="Picture 4" descr="meyers"/>
          <p:cNvPicPr>
            <a:picLocks noChangeAspect="1"/>
          </p:cNvPicPr>
          <p:nvPr/>
        </p:nvPicPr>
        <p:blipFill>
          <a:blip r:embed="rId1"/>
          <a:stretch>
            <a:fillRect/>
          </a:stretch>
        </p:blipFill>
        <p:spPr>
          <a:xfrm>
            <a:off x="8534400" y="1447800"/>
            <a:ext cx="3213100" cy="3728085"/>
          </a:xfrm>
          <a:prstGeom prst="rect">
            <a:avLst/>
          </a:prstGeom>
        </p:spPr>
      </p:pic>
      <p:sp>
        <p:nvSpPr>
          <p:cNvPr id="6" name="Content Placeholder 2"/>
          <p:cNvSpPr>
            <a:spLocks noGrp="1"/>
          </p:cNvSpPr>
          <p:nvPr/>
        </p:nvSpPr>
        <p:spPr>
          <a:xfrm>
            <a:off x="2152650" y="2762250"/>
            <a:ext cx="6882765" cy="10687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panose="020B0504030602030204" charset="0"/>
                <a:ea typeface="Ubuntu" panose="020B0504030602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panose="020B0504030602030204" charset="0"/>
                <a:ea typeface="Ubuntu" panose="020B0504030602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panose="020B0504030602030204" charset="0"/>
                <a:ea typeface="Ubuntu" panose="020B0504030602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360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217295" y="228283"/>
            <a:ext cx="10972800" cy="1143000"/>
          </a:xfrm>
        </p:spPr>
        <p:txBody>
          <a:bodyPr>
            <a:normAutofit fontScale="90000"/>
          </a:bodyPr>
          <a:p>
            <a:r>
              <a:rPr lang="en-US" altLang="en-US">
                <a:solidFill>
                  <a:schemeClr val="bg1">
                    <a:lumMod val="95000"/>
                  </a:schemeClr>
                </a:solidFill>
              </a:rPr>
              <a:t>Genetic Drift + Natural Selection</a:t>
            </a:r>
            <a:endParaRPr lang="en-US" altLang="en-US">
              <a:solidFill>
                <a:schemeClr val="bg1">
                  <a:lumMod val="95000"/>
                </a:schemeClr>
              </a:solidFill>
            </a:endParaRPr>
          </a:p>
        </p:txBody>
      </p:sp>
      <p:sp>
        <p:nvSpPr>
          <p:cNvPr id="3" name="Content Placeholder 2"/>
          <p:cNvSpPr>
            <a:spLocks noGrp="1"/>
          </p:cNvSpPr>
          <p:nvPr>
            <p:ph idx="1"/>
          </p:nvPr>
        </p:nvSpPr>
        <p:spPr>
          <a:xfrm>
            <a:off x="609600" y="1752600"/>
            <a:ext cx="7458075" cy="4351655"/>
          </a:xfrm>
        </p:spPr>
        <p:txBody>
          <a:bodyPr/>
          <a:p>
            <a:pPr marL="0" indent="0">
              <a:buNone/>
            </a:pPr>
            <a:r>
              <a:rPr lang="en-US" altLang="en-US">
                <a:solidFill>
                  <a:schemeClr val="bg1">
                    <a:lumMod val="95000"/>
                  </a:schemeClr>
                </a:solidFill>
              </a:rPr>
              <a:t>Genetic drift only:</a:t>
            </a:r>
            <a:endParaRPr lang="en-US" altLang="en-US">
              <a:solidFill>
                <a:schemeClr val="bg1">
                  <a:lumMod val="95000"/>
                </a:schemeClr>
              </a:solidFill>
            </a:endParaRPr>
          </a:p>
          <a:p>
            <a:pPr marL="0" indent="0">
              <a:buNone/>
            </a:pPr>
            <a:r>
              <a:rPr lang="en-US" altLang="en-US">
                <a:solidFill>
                  <a:schemeClr val="bg1">
                    <a:lumMod val="95000"/>
                  </a:schemeClr>
                </a:solidFill>
              </a:rPr>
              <a:t>Δz = (G/Ne)</a:t>
            </a:r>
            <a:r>
              <a:rPr lang="en-US" altLang="en-US" baseline="30000">
                <a:solidFill>
                  <a:schemeClr val="bg1">
                    <a:lumMod val="95000"/>
                  </a:schemeClr>
                </a:solidFill>
              </a:rPr>
              <a:t>1/2</a:t>
            </a:r>
            <a:r>
              <a:rPr lang="en-US" altLang="en-US">
                <a:solidFill>
                  <a:schemeClr val="bg1">
                    <a:lumMod val="95000"/>
                  </a:schemeClr>
                </a:solidFill>
              </a:rPr>
              <a:t> dW</a:t>
            </a:r>
            <a:endParaRPr lang="en-US" altLang="en-US">
              <a:solidFill>
                <a:schemeClr val="bg1">
                  <a:lumMod val="95000"/>
                </a:schemeClr>
              </a:solidFill>
            </a:endParaRPr>
          </a:p>
          <a:p>
            <a:pPr marL="0" indent="0">
              <a:buNone/>
            </a:pPr>
            <a:r>
              <a:rPr lang="en-US" altLang="en-US">
                <a:solidFill>
                  <a:schemeClr val="bg1">
                    <a:lumMod val="95000"/>
                  </a:schemeClr>
                </a:solidFill>
              </a:rPr>
              <a:t>Genetic drift + Natural selection to a Gaussian adaptive peak:</a:t>
            </a:r>
            <a:endParaRPr lang="en-US" altLang="en-US">
              <a:solidFill>
                <a:schemeClr val="bg1">
                  <a:lumMod val="95000"/>
                </a:schemeClr>
              </a:solidFill>
            </a:endParaRPr>
          </a:p>
          <a:p>
            <a:pPr marL="0" indent="0">
              <a:buNone/>
            </a:pPr>
            <a:r>
              <a:rPr lang="en-US" altLang="en-US">
                <a:solidFill>
                  <a:schemeClr val="bg1">
                    <a:lumMod val="95000"/>
                  </a:schemeClr>
                </a:solidFill>
                <a:sym typeface="+mn-ea"/>
              </a:rPr>
              <a:t>Δz = G/(ω + P)*(</a:t>
            </a:r>
            <a:r>
              <a:rPr lang="en-US" altLang="en-US">
                <a:solidFill>
                  <a:schemeClr val="bg1">
                    <a:lumMod val="95000"/>
                  </a:schemeClr>
                </a:solidFill>
                <a:cs typeface="Arial" panose="020B0604020202020204" pitchFamily="34" charset="0"/>
                <a:sym typeface="+mn-ea"/>
              </a:rPr>
              <a:t>θ - z</a:t>
            </a:r>
            <a:r>
              <a:rPr lang="en-US" altLang="en-US">
                <a:solidFill>
                  <a:schemeClr val="bg1">
                    <a:lumMod val="95000"/>
                  </a:schemeClr>
                </a:solidFill>
                <a:sym typeface="+mn-ea"/>
              </a:rPr>
              <a:t>) + (G/Ne)</a:t>
            </a:r>
            <a:r>
              <a:rPr lang="en-US" altLang="en-US" baseline="30000">
                <a:solidFill>
                  <a:schemeClr val="bg1">
                    <a:lumMod val="95000"/>
                  </a:schemeClr>
                </a:solidFill>
                <a:sym typeface="+mn-ea"/>
              </a:rPr>
              <a:t>1/2</a:t>
            </a:r>
            <a:r>
              <a:rPr lang="en-US" altLang="en-US">
                <a:solidFill>
                  <a:schemeClr val="bg1">
                    <a:lumMod val="95000"/>
                  </a:schemeClr>
                </a:solidFill>
                <a:sym typeface="+mn-ea"/>
              </a:rPr>
              <a:t> dW</a:t>
            </a:r>
            <a:endParaRPr lang="en-US" altLang="en-US">
              <a:solidFill>
                <a:schemeClr val="bg1">
                  <a:lumMod val="95000"/>
                </a:schemeClr>
              </a:solidFill>
              <a:sym typeface="+mn-ea"/>
            </a:endParaRPr>
          </a:p>
        </p:txBody>
      </p:sp>
      <p:pic>
        <p:nvPicPr>
          <p:cNvPr id="4" name="Content Placeholder 3"/>
          <p:cNvPicPr>
            <a:picLocks noChangeAspect="1"/>
          </p:cNvPicPr>
          <p:nvPr/>
        </p:nvPicPr>
        <p:blipFill>
          <a:blip r:embed="rId1"/>
          <a:stretch>
            <a:fillRect/>
          </a:stretch>
        </p:blipFill>
        <p:spPr>
          <a:xfrm>
            <a:off x="8319135" y="1511935"/>
            <a:ext cx="1949450" cy="1949450"/>
          </a:xfrm>
          <a:prstGeom prst="rect">
            <a:avLst/>
          </a:prstGeom>
        </p:spPr>
      </p:pic>
      <p:sp>
        <p:nvSpPr>
          <p:cNvPr id="5" name="Text Box 4"/>
          <p:cNvSpPr txBox="1"/>
          <p:nvPr/>
        </p:nvSpPr>
        <p:spPr>
          <a:xfrm>
            <a:off x="8592820" y="3461385"/>
            <a:ext cx="1301115" cy="368300"/>
          </a:xfrm>
          <a:prstGeom prst="rect">
            <a:avLst/>
          </a:prstGeom>
          <a:noFill/>
        </p:spPr>
        <p:txBody>
          <a:bodyPr wrap="none" rtlCol="0">
            <a:spAutoFit/>
          </a:bodyPr>
          <a:p>
            <a:r>
              <a:rPr lang="en-US" altLang="en-US">
                <a:solidFill>
                  <a:schemeClr val="bg1">
                    <a:lumMod val="95000"/>
                  </a:schemeClr>
                </a:solidFill>
              </a:rPr>
              <a:t>Russ Lande</a:t>
            </a:r>
            <a:endParaRPr lang="en-US" altLang="en-US">
              <a:solidFill>
                <a:schemeClr val="bg1">
                  <a:lumMod val="95000"/>
                </a:schemeClr>
              </a:solidFill>
            </a:endParaRPr>
          </a:p>
        </p:txBody>
      </p:sp>
      <p:sp>
        <p:nvSpPr>
          <p:cNvPr id="6" name="Left Brace 5"/>
          <p:cNvSpPr/>
          <p:nvPr/>
        </p:nvSpPr>
        <p:spPr>
          <a:xfrm rot="16200000">
            <a:off x="4048125" y="4428490"/>
            <a:ext cx="513715" cy="914400"/>
          </a:xfrm>
          <a:prstGeom prst="leftBrace">
            <a:avLst>
              <a:gd name="adj1" fmla="val 8333"/>
              <a:gd name="adj2" fmla="val 85312"/>
            </a:avLst>
          </a:prstGeom>
          <a:ln w="38100"/>
        </p:spPr>
        <p:style>
          <a:lnRef idx="1">
            <a:schemeClr val="accent1"/>
          </a:lnRef>
          <a:fillRef idx="0">
            <a:schemeClr val="accent1"/>
          </a:fillRef>
          <a:effectRef idx="0">
            <a:schemeClr val="accent1"/>
          </a:effectRef>
          <a:fontRef idx="minor">
            <a:schemeClr val="tx1"/>
          </a:fontRef>
        </p:style>
        <p:txBody>
          <a:bodyPr rtlCol="0" anchor="ctr"/>
          <a:p>
            <a:pPr algn="ctr"/>
            <a:endParaRPr lang="en-US">
              <a:solidFill>
                <a:schemeClr val="bg1">
                  <a:lumMod val="95000"/>
                </a:schemeClr>
              </a:solidFill>
            </a:endParaRPr>
          </a:p>
        </p:txBody>
      </p:sp>
      <p:sp>
        <p:nvSpPr>
          <p:cNvPr id="7" name="Text Box 6"/>
          <p:cNvSpPr txBox="1"/>
          <p:nvPr/>
        </p:nvSpPr>
        <p:spPr>
          <a:xfrm>
            <a:off x="4495800" y="5245100"/>
            <a:ext cx="2997835" cy="368300"/>
          </a:xfrm>
          <a:prstGeom prst="rect">
            <a:avLst/>
          </a:prstGeom>
          <a:noFill/>
        </p:spPr>
        <p:txBody>
          <a:bodyPr wrap="none" rtlCol="0">
            <a:spAutoFit/>
          </a:bodyPr>
          <a:p>
            <a:r>
              <a:rPr lang="en-US" altLang="en-US">
                <a:solidFill>
                  <a:schemeClr val="bg1">
                    <a:lumMod val="95000"/>
                  </a:schemeClr>
                </a:solidFill>
              </a:rPr>
              <a:t>Distance from the optimum</a:t>
            </a:r>
            <a:endParaRPr lang="en-US" altLang="en-US">
              <a:solidFill>
                <a:schemeClr val="bg1">
                  <a:lumMod val="95000"/>
                </a:schemeClr>
              </a:solidFill>
            </a:endParaRPr>
          </a:p>
        </p:txBody>
      </p:sp>
      <p:cxnSp>
        <p:nvCxnSpPr>
          <p:cNvPr id="8" name="Straight Arrow Connector 7"/>
          <p:cNvCxnSpPr/>
          <p:nvPr/>
        </p:nvCxnSpPr>
        <p:spPr>
          <a:xfrm flipV="1">
            <a:off x="1295400" y="4572000"/>
            <a:ext cx="556260" cy="62801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400050" y="5161915"/>
            <a:ext cx="1917700" cy="368300"/>
          </a:xfrm>
          <a:prstGeom prst="rect">
            <a:avLst/>
          </a:prstGeom>
          <a:noFill/>
        </p:spPr>
        <p:txBody>
          <a:bodyPr wrap="none" rtlCol="0">
            <a:spAutoFit/>
          </a:bodyPr>
          <a:p>
            <a:r>
              <a:rPr lang="en-US" altLang="en-US">
                <a:solidFill>
                  <a:schemeClr val="bg1">
                    <a:lumMod val="95000"/>
                  </a:schemeClr>
                </a:solidFill>
              </a:rPr>
              <a:t>Genetic variance</a:t>
            </a:r>
            <a:endParaRPr lang="en-US" altLang="en-US">
              <a:solidFill>
                <a:schemeClr val="bg1">
                  <a:lumMod val="95000"/>
                </a:schemeClr>
              </a:solidFill>
            </a:endParaRPr>
          </a:p>
        </p:txBody>
      </p:sp>
      <p:sp>
        <p:nvSpPr>
          <p:cNvPr id="11" name="Left Brace 10"/>
          <p:cNvSpPr/>
          <p:nvPr/>
        </p:nvSpPr>
        <p:spPr>
          <a:xfrm rot="16200000">
            <a:off x="2339975" y="4517390"/>
            <a:ext cx="958215" cy="914400"/>
          </a:xfrm>
          <a:prstGeom prst="leftBrace">
            <a:avLst>
              <a:gd name="adj1" fmla="val 8333"/>
              <a:gd name="adj2" fmla="val 58506"/>
            </a:avLst>
          </a:prstGeom>
          <a:ln w="38100"/>
        </p:spPr>
        <p:style>
          <a:lnRef idx="1">
            <a:schemeClr val="accent1"/>
          </a:lnRef>
          <a:fillRef idx="0">
            <a:schemeClr val="accent1"/>
          </a:fillRef>
          <a:effectRef idx="0">
            <a:schemeClr val="accent1"/>
          </a:effectRef>
          <a:fontRef idx="minor">
            <a:schemeClr val="tx1"/>
          </a:fontRef>
        </p:style>
        <p:txBody>
          <a:bodyPr rtlCol="0" anchor="ctr"/>
          <a:p>
            <a:pPr algn="ctr"/>
            <a:endParaRPr lang="en-US">
              <a:solidFill>
                <a:schemeClr val="bg1">
                  <a:lumMod val="95000"/>
                </a:schemeClr>
              </a:solidFill>
            </a:endParaRPr>
          </a:p>
        </p:txBody>
      </p:sp>
      <p:sp>
        <p:nvSpPr>
          <p:cNvPr id="12" name="Text Box 11"/>
          <p:cNvSpPr txBox="1"/>
          <p:nvPr/>
        </p:nvSpPr>
        <p:spPr>
          <a:xfrm>
            <a:off x="1371600" y="5638800"/>
            <a:ext cx="3510915" cy="368300"/>
          </a:xfrm>
          <a:prstGeom prst="rect">
            <a:avLst/>
          </a:prstGeom>
          <a:noFill/>
        </p:spPr>
        <p:txBody>
          <a:bodyPr wrap="none" rtlCol="0">
            <a:spAutoFit/>
          </a:bodyPr>
          <a:p>
            <a:r>
              <a:rPr lang="en-US" altLang="en-US">
                <a:solidFill>
                  <a:schemeClr val="bg1">
                    <a:lumMod val="95000"/>
                  </a:schemeClr>
                </a:solidFill>
              </a:rPr>
              <a:t>Width of the adaptive landscape</a:t>
            </a:r>
            <a:endParaRPr lang="en-US" altLang="en-US">
              <a:solidFill>
                <a:schemeClr val="bg1">
                  <a:lumMod val="95000"/>
                </a:schemeClr>
              </a:solidFill>
            </a:endParaRPr>
          </a:p>
        </p:txBody>
      </p:sp>
      <p:pic>
        <p:nvPicPr>
          <p:cNvPr id="14" name="Picture 13"/>
          <p:cNvPicPr>
            <a:picLocks noChangeAspect="1"/>
          </p:cNvPicPr>
          <p:nvPr/>
        </p:nvPicPr>
        <p:blipFill>
          <a:blip r:embed="rId2"/>
          <a:stretch>
            <a:fillRect/>
          </a:stretch>
        </p:blipFill>
        <p:spPr>
          <a:xfrm>
            <a:off x="8209280" y="4370070"/>
            <a:ext cx="2169160" cy="21266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4" name="Rectangles 3"/>
          <p:cNvSpPr/>
          <p:nvPr/>
        </p:nvSpPr>
        <p:spPr>
          <a:xfrm>
            <a:off x="1811020" y="3389630"/>
            <a:ext cx="8375650" cy="1648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a:spLocks noGrp="1"/>
          </p:cNvSpPr>
          <p:nvPr>
            <p:ph type="title"/>
          </p:nvPr>
        </p:nvSpPr>
        <p:spPr>
          <a:xfrm>
            <a:off x="2152650" y="33655"/>
            <a:ext cx="7886700" cy="1325563"/>
          </a:xfrm>
        </p:spPr>
        <p:txBody>
          <a:bodyPr/>
          <a:p>
            <a:r>
              <a:rPr lang="en-US" altLang="en-US"/>
              <a:t>Useful parameterization:</a:t>
            </a:r>
            <a:endParaRPr lang="en-US" altLang="en-US"/>
          </a:p>
        </p:txBody>
      </p:sp>
      <p:sp>
        <p:nvSpPr>
          <p:cNvPr id="3" name="Content Placeholder 2"/>
          <p:cNvSpPr>
            <a:spLocks noGrp="1"/>
          </p:cNvSpPr>
          <p:nvPr>
            <p:ph idx="1"/>
          </p:nvPr>
        </p:nvSpPr>
        <p:spPr>
          <a:xfrm>
            <a:off x="2152015" y="1400810"/>
            <a:ext cx="7886700" cy="5307330"/>
          </a:xfrm>
        </p:spPr>
        <p:txBody>
          <a:bodyPr>
            <a:normAutofit fontScale="90000" lnSpcReduction="10000"/>
          </a:bodyPr>
          <a:p>
            <a:pPr marL="0" indent="0">
              <a:buNone/>
            </a:pPr>
            <a:r>
              <a:rPr lang="en-US" altLang="en-US"/>
              <a:t>Stationary Variance = </a:t>
            </a:r>
            <a:r>
              <a:rPr lang="en-US" altLang="en-US" b="1">
                <a:latin typeface="Arial" panose="020B0604020202020204" pitchFamily="34" charset="0"/>
                <a:cs typeface="Arial" panose="020B0604020202020204" pitchFamily="34" charset="0"/>
                <a:sym typeface="+mn-ea"/>
              </a:rPr>
              <a:t>σ</a:t>
            </a:r>
            <a:r>
              <a:rPr lang="en-US" altLang="en-US" b="1" baseline="30000">
                <a:latin typeface="Arial" panose="020B0604020202020204" pitchFamily="34" charset="0"/>
                <a:cs typeface="Arial" panose="020B0604020202020204" pitchFamily="34" charset="0"/>
                <a:sym typeface="+mn-ea"/>
              </a:rPr>
              <a:t>2</a:t>
            </a:r>
            <a:r>
              <a:rPr lang="en-US" altLang="en-US" b="1">
                <a:latin typeface="Arial" panose="020B0604020202020204" pitchFamily="34" charset="0"/>
                <a:cs typeface="Arial" panose="020B0604020202020204" pitchFamily="34" charset="0"/>
                <a:sym typeface="+mn-ea"/>
              </a:rPr>
              <a:t>/(2α)</a:t>
            </a:r>
            <a:endParaRPr lang="en-US" altLang="en-US" b="1">
              <a:latin typeface="Arial" panose="020B0604020202020204" pitchFamily="34" charset="0"/>
              <a:cs typeface="Arial" panose="020B0604020202020204" pitchFamily="34" charset="0"/>
              <a:sym typeface="+mn-ea"/>
            </a:endParaRPr>
          </a:p>
          <a:p>
            <a:pPr marL="0" indent="0">
              <a:buNone/>
            </a:pPr>
            <a:r>
              <a:rPr lang="en-US" altLang="en-US" b="1">
                <a:latin typeface="Arial" panose="020B0604020202020204" pitchFamily="34" charset="0"/>
                <a:cs typeface="Arial" panose="020B0604020202020204" pitchFamily="34" charset="0"/>
                <a:sym typeface="+mn-ea"/>
              </a:rPr>
              <a:t>The amount of variance among a set of lineages with an infinite amount of time evolving at the optimum</a:t>
            </a:r>
            <a:endParaRPr lang="en-US" altLang="en-US" b="1">
              <a:latin typeface="Arial" panose="020B0604020202020204" pitchFamily="34" charset="0"/>
              <a:cs typeface="Arial" panose="020B0604020202020204" pitchFamily="34" charset="0"/>
              <a:sym typeface="+mn-ea"/>
            </a:endParaRPr>
          </a:p>
          <a:p>
            <a:pPr marL="0" indent="0">
              <a:buNone/>
            </a:pPr>
            <a:endParaRPr lang="en-US" altLang="en-US" b="1">
              <a:latin typeface="Arial" panose="020B0604020202020204" pitchFamily="34" charset="0"/>
              <a:cs typeface="Arial" panose="020B0604020202020204" pitchFamily="34" charset="0"/>
              <a:sym typeface="+mn-ea"/>
            </a:endParaRPr>
          </a:p>
          <a:p>
            <a:pPr marL="0" indent="0">
              <a:buNone/>
            </a:pPr>
            <a:endParaRPr lang="en-US" altLang="en-US" b="1">
              <a:latin typeface="Arial" panose="020B0604020202020204" pitchFamily="34" charset="0"/>
              <a:cs typeface="Arial" panose="020B0604020202020204" pitchFamily="34" charset="0"/>
              <a:sym typeface="+mn-ea"/>
            </a:endParaRPr>
          </a:p>
          <a:p>
            <a:pPr marL="0" indent="0">
              <a:buNone/>
            </a:pPr>
            <a:endParaRPr lang="en-US" altLang="en-US" b="1">
              <a:latin typeface="Arial" panose="020B0604020202020204" pitchFamily="34" charset="0"/>
              <a:cs typeface="Arial" panose="020B0604020202020204" pitchFamily="34" charset="0"/>
              <a:sym typeface="+mn-ea"/>
            </a:endParaRPr>
          </a:p>
          <a:p>
            <a:pPr marL="0" indent="0">
              <a:buNone/>
            </a:pPr>
            <a:endParaRPr lang="en-US" altLang="en-US" b="1">
              <a:latin typeface="Arial" panose="020B0604020202020204" pitchFamily="34" charset="0"/>
              <a:cs typeface="Arial" panose="020B0604020202020204" pitchFamily="34" charset="0"/>
              <a:sym typeface="+mn-ea"/>
            </a:endParaRPr>
          </a:p>
          <a:p>
            <a:pPr marL="0" indent="0">
              <a:buNone/>
            </a:pPr>
            <a:r>
              <a:rPr lang="en-US" altLang="en-US" b="1">
                <a:latin typeface="Arial" panose="020B0604020202020204" pitchFamily="34" charset="0"/>
                <a:cs typeface="Arial" panose="020B0604020202020204" pitchFamily="34" charset="0"/>
                <a:sym typeface="+mn-ea"/>
              </a:rPr>
              <a:t>Phylogenetic half-life = ln2/(α)</a:t>
            </a:r>
            <a:endParaRPr lang="en-US" altLang="en-US" b="1">
              <a:latin typeface="Arial" panose="020B0604020202020204" pitchFamily="34" charset="0"/>
              <a:cs typeface="Arial" panose="020B0604020202020204" pitchFamily="34" charset="0"/>
              <a:sym typeface="+mn-ea"/>
            </a:endParaRPr>
          </a:p>
          <a:p>
            <a:pPr marL="0" indent="0">
              <a:buNone/>
            </a:pPr>
            <a:r>
              <a:rPr lang="en-US" altLang="en-US" b="1">
                <a:latin typeface="Arial" panose="020B0604020202020204" pitchFamily="34" charset="0"/>
                <a:cs typeface="Arial" panose="020B0604020202020204" pitchFamily="34" charset="0"/>
                <a:sym typeface="+mn-ea"/>
              </a:rPr>
              <a:t>The expected amount of time for a lineage to get halfway to the optimum</a:t>
            </a:r>
            <a:endParaRPr lang="en-US" altLang="en-US" b="1">
              <a:latin typeface="Arial" panose="020B0604020202020204" pitchFamily="34" charset="0"/>
              <a:cs typeface="Arial" panose="020B0604020202020204" pitchFamily="34" charset="0"/>
              <a:sym typeface="+mn-ea"/>
            </a:endParaRPr>
          </a:p>
        </p:txBody>
      </p:sp>
      <p:pic>
        <p:nvPicPr>
          <p:cNvPr id="5" name="Picture 4"/>
          <p:cNvPicPr>
            <a:picLocks noChangeAspect="1"/>
          </p:cNvPicPr>
          <p:nvPr/>
        </p:nvPicPr>
        <p:blipFill>
          <a:blip r:embed="rId1"/>
          <a:stretch>
            <a:fillRect/>
          </a:stretch>
        </p:blipFill>
        <p:spPr>
          <a:xfrm>
            <a:off x="4538980" y="3577590"/>
            <a:ext cx="5499735" cy="1306195"/>
          </a:xfrm>
          <a:prstGeom prst="rect">
            <a:avLst/>
          </a:prstGeom>
        </p:spPr>
      </p:pic>
      <p:pic>
        <p:nvPicPr>
          <p:cNvPr id="6" name="Picture 5"/>
          <p:cNvPicPr>
            <a:picLocks noChangeAspect="1"/>
          </p:cNvPicPr>
          <p:nvPr/>
        </p:nvPicPr>
        <p:blipFill>
          <a:blip r:embed="rId2"/>
          <a:stretch>
            <a:fillRect/>
          </a:stretch>
        </p:blipFill>
        <p:spPr>
          <a:xfrm>
            <a:off x="1810385" y="3634740"/>
            <a:ext cx="2852420" cy="11925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 name="Rectangles 2"/>
          <p:cNvSpPr/>
          <p:nvPr/>
        </p:nvSpPr>
        <p:spPr>
          <a:xfrm>
            <a:off x="577850" y="-173355"/>
            <a:ext cx="11120755" cy="732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1"/>
          <a:stretch>
            <a:fillRect/>
          </a:stretch>
        </p:blipFill>
        <p:spPr>
          <a:xfrm>
            <a:off x="1878330" y="19685"/>
            <a:ext cx="8089265" cy="4533265"/>
          </a:xfrm>
          <a:prstGeom prst="rect">
            <a:avLst/>
          </a:prstGeom>
        </p:spPr>
      </p:pic>
      <p:sp>
        <p:nvSpPr>
          <p:cNvPr id="2" name="Title 1"/>
          <p:cNvSpPr>
            <a:spLocks noGrp="1"/>
          </p:cNvSpPr>
          <p:nvPr>
            <p:ph type="title"/>
          </p:nvPr>
        </p:nvSpPr>
        <p:spPr>
          <a:xfrm>
            <a:off x="2080895" y="-173355"/>
            <a:ext cx="7886700" cy="1325563"/>
          </a:xfrm>
        </p:spPr>
        <p:txBody>
          <a:bodyPr/>
          <a:p>
            <a:r>
              <a:rPr lang="en-US" altLang="en-US">
                <a:solidFill>
                  <a:srgbClr val="C00000"/>
                </a:solidFill>
              </a:rPr>
              <a:t>Interpreting half-life</a:t>
            </a:r>
            <a:endParaRPr lang="en-US" altLang="en-US">
              <a:solidFill>
                <a:srgbClr val="C00000"/>
              </a:solidFill>
            </a:endParaRPr>
          </a:p>
        </p:txBody>
      </p:sp>
      <p:sp>
        <p:nvSpPr>
          <p:cNvPr id="8" name="Text Box 7"/>
          <p:cNvSpPr txBox="1"/>
          <p:nvPr/>
        </p:nvSpPr>
        <p:spPr>
          <a:xfrm>
            <a:off x="5280660" y="3935730"/>
            <a:ext cx="1851660" cy="1014730"/>
          </a:xfrm>
          <a:prstGeom prst="rect">
            <a:avLst/>
          </a:prstGeom>
          <a:noFill/>
        </p:spPr>
        <p:txBody>
          <a:bodyPr wrap="none" rtlCol="0">
            <a:spAutoFit/>
          </a:bodyPr>
          <a:p>
            <a:r>
              <a:rPr lang="en-US" altLang="en-US" sz="6000">
                <a:latin typeface="Arial" panose="020B0604020202020204" pitchFamily="34" charset="0"/>
                <a:cs typeface="Arial" panose="020B0604020202020204" pitchFamily="34" charset="0"/>
              </a:rPr>
              <a:t>ln2/</a:t>
            </a:r>
            <a:r>
              <a:rPr lang="en-US" sz="6000">
                <a:latin typeface="Arial" panose="020B0604020202020204" pitchFamily="34" charset="0"/>
                <a:cs typeface="Arial" panose="020B0604020202020204" pitchFamily="34" charset="0"/>
              </a:rPr>
              <a:t>α</a:t>
            </a:r>
            <a:endParaRPr lang="en-US" sz="6000">
              <a:latin typeface="Arial" panose="020B0604020202020204" pitchFamily="34" charset="0"/>
              <a:cs typeface="Arial" panose="020B0604020202020204" pitchFamily="34" charset="0"/>
            </a:endParaRPr>
          </a:p>
        </p:txBody>
      </p:sp>
      <p:sp>
        <p:nvSpPr>
          <p:cNvPr id="9" name="Text Box 8"/>
          <p:cNvSpPr txBox="1"/>
          <p:nvPr/>
        </p:nvSpPr>
        <p:spPr>
          <a:xfrm>
            <a:off x="1679575" y="5180965"/>
            <a:ext cx="2284095" cy="706755"/>
          </a:xfrm>
          <a:prstGeom prst="rect">
            <a:avLst/>
          </a:prstGeom>
          <a:noFill/>
        </p:spPr>
        <p:txBody>
          <a:bodyPr wrap="square" rtlCol="0">
            <a:spAutoFit/>
          </a:bodyPr>
          <a:p>
            <a:r>
              <a:rPr lang="en-US" altLang="en-US" sz="4000"/>
              <a:t>BM-like</a:t>
            </a:r>
            <a:endParaRPr lang="en-US" altLang="en-US" sz="4000"/>
          </a:p>
        </p:txBody>
      </p:sp>
      <p:sp>
        <p:nvSpPr>
          <p:cNvPr id="10" name="Text Box 9"/>
          <p:cNvSpPr txBox="1"/>
          <p:nvPr/>
        </p:nvSpPr>
        <p:spPr>
          <a:xfrm>
            <a:off x="7802245" y="5196840"/>
            <a:ext cx="2994025" cy="706755"/>
          </a:xfrm>
          <a:prstGeom prst="rect">
            <a:avLst/>
          </a:prstGeom>
          <a:noFill/>
        </p:spPr>
        <p:txBody>
          <a:bodyPr wrap="square" rtlCol="0">
            <a:spAutoFit/>
          </a:bodyPr>
          <a:p>
            <a:r>
              <a:rPr lang="en-US" altLang="en-US" sz="4000"/>
              <a:t>White noise</a:t>
            </a:r>
            <a:endParaRPr lang="en-US" altLang="en-US" sz="4000"/>
          </a:p>
        </p:txBody>
      </p:sp>
      <p:sp>
        <p:nvSpPr>
          <p:cNvPr id="12" name="Text Box 11"/>
          <p:cNvSpPr txBox="1"/>
          <p:nvPr/>
        </p:nvSpPr>
        <p:spPr>
          <a:xfrm>
            <a:off x="4643755" y="5828665"/>
            <a:ext cx="2994025" cy="706755"/>
          </a:xfrm>
          <a:prstGeom prst="rect">
            <a:avLst/>
          </a:prstGeom>
          <a:noFill/>
        </p:spPr>
        <p:txBody>
          <a:bodyPr wrap="square" rtlCol="0">
            <a:spAutoFit/>
          </a:bodyPr>
          <a:p>
            <a:pPr algn="ctr"/>
            <a:r>
              <a:rPr lang="en-US" altLang="en-US" sz="4000"/>
              <a:t>OU</a:t>
            </a:r>
            <a:endParaRPr lang="en-US" altLang="en-US" sz="4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000000 0.000000 L -0.426667 -0.001852 " pathEditMode="relative" rAng="0" ptsTypes="">
                                      <p:cBhvr>
                                        <p:cTn id="6" dur="2000" fill="hold"/>
                                        <p:tgtEl>
                                          <p:spTgt spid="8"/>
                                        </p:tgtEl>
                                        <p:attrNameLst>
                                          <p:attrName>ppt_x</p:attrName>
                                          <p:attrName>ppt_y</p:attrName>
                                        </p:attrNameLst>
                                      </p:cBhvr>
                                      <p:rCtr x="-125" y="0"/>
                                    </p:animMotion>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grpId="1" nodeType="clickEffect">
                                  <p:stCondLst>
                                    <p:cond delay="0"/>
                                  </p:stCondLst>
                                  <p:childTnLst>
                                    <p:animMotion origin="layout" path="M 0.000000 0.000000 L 0.303750 -0.000093 " pathEditMode="relative" rAng="0" ptsTypes="">
                                      <p:cBhvr>
                                        <p:cTn id="12" dur="2000" fill="hold"/>
                                        <p:tgtEl>
                                          <p:spTgt spid="8"/>
                                        </p:tgtEl>
                                        <p:attrNameLst>
                                          <p:attrName>ppt_x</p:attrName>
                                          <p:attrName>ppt_y</p:attrName>
                                        </p:attrNameLst>
                                      </p:cBhvr>
                                      <p:rCtr x="125" y="0"/>
                                    </p:animMotion>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1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normAutofit/>
          </a:bodyPr>
          <a:p>
            <a:r>
              <a:rPr lang="en-US" altLang="en-US"/>
              <a:t>Phylogenetic Half-Life</a:t>
            </a:r>
            <a:endParaRPr lang="en-US" altLang="en-US"/>
          </a:p>
        </p:txBody>
      </p:sp>
      <p:sp>
        <p:nvSpPr>
          <p:cNvPr id="3" name="Content Placeholder 2"/>
          <p:cNvSpPr>
            <a:spLocks noGrp="1"/>
          </p:cNvSpPr>
          <p:nvPr>
            <p:ph idx="1"/>
          </p:nvPr>
        </p:nvSpPr>
        <p:spPr/>
        <p:txBody>
          <a:bodyPr>
            <a:normAutofit lnSpcReduction="10000"/>
          </a:bodyPr>
          <a:p>
            <a:pPr marL="0" indent="0">
              <a:buNone/>
            </a:pPr>
            <a:r>
              <a:rPr lang="en-US" altLang="en-US"/>
              <a:t>Measure of phylogenetic signal when a single optimum OU model is fit to the entire tree</a:t>
            </a:r>
            <a:endParaRPr lang="en-US" altLang="en-US"/>
          </a:p>
          <a:p>
            <a:pPr marL="0" indent="0">
              <a:buNone/>
            </a:pP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2529" name="Picture 3"/>
          <p:cNvPicPr>
            <a:picLocks noChangeAspect="1"/>
          </p:cNvPicPr>
          <p:nvPr/>
        </p:nvPicPr>
        <p:blipFill>
          <a:blip r:embed="rId1"/>
          <a:stretch>
            <a:fillRect/>
          </a:stretch>
        </p:blipFill>
        <p:spPr>
          <a:xfrm>
            <a:off x="1524000" y="0"/>
            <a:ext cx="9144000" cy="6858000"/>
          </a:xfrm>
          <a:prstGeom prst="rect">
            <a:avLst/>
          </a:prstGeom>
          <a:noFill/>
          <a:ln w="9525">
            <a:noFill/>
          </a:ln>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Ornstein-Uhlenbeck process</a:t>
            </a:r>
            <a:endParaRPr lang="en-US" altLang="en-US"/>
          </a:p>
        </p:txBody>
      </p:sp>
      <p:pic>
        <p:nvPicPr>
          <p:cNvPr id="4" name="Picture 3" descr="OU_AL_InfNe"/>
          <p:cNvPicPr>
            <a:picLocks noChangeAspect="1"/>
          </p:cNvPicPr>
          <p:nvPr/>
        </p:nvPicPr>
        <p:blipFill>
          <a:blip r:embed="rId1"/>
          <a:stretch>
            <a:fillRect/>
          </a:stretch>
        </p:blipFill>
        <p:spPr>
          <a:xfrm>
            <a:off x="3259455" y="1380490"/>
            <a:ext cx="5368925" cy="5368925"/>
          </a:xfrm>
          <a:prstGeom prst="rect">
            <a:avLst/>
          </a:prstGeom>
        </p:spPr>
      </p:pic>
      <p:sp>
        <p:nvSpPr>
          <p:cNvPr id="5" name="Text Box 4"/>
          <p:cNvSpPr txBox="1"/>
          <p:nvPr/>
        </p:nvSpPr>
        <p:spPr>
          <a:xfrm>
            <a:off x="8940165" y="3258185"/>
            <a:ext cx="1461135" cy="1076325"/>
          </a:xfrm>
          <a:prstGeom prst="rect">
            <a:avLst/>
          </a:prstGeom>
          <a:noFill/>
        </p:spPr>
        <p:txBody>
          <a:bodyPr wrap="none" rtlCol="0">
            <a:spAutoFit/>
          </a:bodyPr>
          <a:p>
            <a:r>
              <a:rPr lang="en-US" sz="3200" b="1">
                <a:solidFill>
                  <a:schemeClr val="bg1">
                    <a:lumMod val="95000"/>
                  </a:schemeClr>
                </a:solidFill>
                <a:latin typeface="Arial" panose="020B0604020202020204" pitchFamily="34" charset="0"/>
                <a:cs typeface="Arial" panose="020B0604020202020204" pitchFamily="34" charset="0"/>
              </a:rPr>
              <a:t>α </a:t>
            </a:r>
            <a:r>
              <a:rPr lang="en-US" altLang="en-US" sz="3200" b="1">
                <a:solidFill>
                  <a:schemeClr val="bg1">
                    <a:lumMod val="95000"/>
                  </a:schemeClr>
                </a:solidFill>
                <a:latin typeface="Arial" panose="020B0604020202020204" pitchFamily="34" charset="0"/>
                <a:cs typeface="Arial" panose="020B0604020202020204" pitchFamily="34" charset="0"/>
              </a:rPr>
              <a:t>= 0.1</a:t>
            </a:r>
            <a:endParaRPr lang="en-US" altLang="en-US" sz="3200" b="1">
              <a:solidFill>
                <a:schemeClr val="bg1">
                  <a:lumMod val="95000"/>
                </a:schemeClr>
              </a:solidFill>
              <a:latin typeface="Arial" panose="020B0604020202020204" pitchFamily="34" charset="0"/>
              <a:cs typeface="Arial" panose="020B0604020202020204" pitchFamily="34" charset="0"/>
            </a:endParaRPr>
          </a:p>
          <a:p>
            <a:r>
              <a:rPr lang="en-US" sz="3200" b="1">
                <a:solidFill>
                  <a:schemeClr val="bg1">
                    <a:lumMod val="95000"/>
                  </a:schemeClr>
                </a:solidFill>
                <a:latin typeface="Ubuntu" panose="020B0504030602030204" charset="0"/>
                <a:ea typeface="Ubuntu" panose="020B0504030602030204" charset="0"/>
                <a:cs typeface="Arial" panose="020B0604020202020204" pitchFamily="34" charset="0"/>
              </a:rPr>
              <a:t>σ</a:t>
            </a:r>
            <a:r>
              <a:rPr lang="en-US" altLang="en-US" sz="3200" b="1" baseline="30000">
                <a:solidFill>
                  <a:schemeClr val="bg1">
                    <a:lumMod val="95000"/>
                  </a:schemeClr>
                </a:solidFill>
                <a:latin typeface="Ubuntu" panose="020B0504030602030204" charset="0"/>
                <a:ea typeface="Ubuntu" panose="020B0504030602030204" charset="0"/>
                <a:cs typeface="Arial" panose="020B0604020202020204" pitchFamily="34" charset="0"/>
              </a:rPr>
              <a:t>2</a:t>
            </a:r>
            <a:r>
              <a:rPr lang="en-US" altLang="en-US" sz="3200" b="1">
                <a:solidFill>
                  <a:schemeClr val="bg1">
                    <a:lumMod val="95000"/>
                  </a:schemeClr>
                </a:solidFill>
                <a:latin typeface="Ubuntu" panose="020B0504030602030204" charset="0"/>
                <a:ea typeface="Ubuntu" panose="020B0504030602030204" charset="0"/>
                <a:cs typeface="Arial" panose="020B0604020202020204" pitchFamily="34" charset="0"/>
              </a:rPr>
              <a:t>= 0</a:t>
            </a:r>
            <a:endParaRPr lang="en-US" altLang="en-US" sz="3200" b="1">
              <a:solidFill>
                <a:schemeClr val="bg1">
                  <a:lumMod val="95000"/>
                </a:schemeClr>
              </a:solidFill>
              <a:latin typeface="Ubuntu" panose="020B0504030602030204" charset="0"/>
              <a:ea typeface="Ubuntu" panose="020B050403060203020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Ornstein-Uhlenbeck process</a:t>
            </a:r>
            <a:endParaRPr lang="en-US" altLang="en-US"/>
          </a:p>
        </p:txBody>
      </p:sp>
      <p:sp>
        <p:nvSpPr>
          <p:cNvPr id="5" name="Text Box 4"/>
          <p:cNvSpPr txBox="1"/>
          <p:nvPr/>
        </p:nvSpPr>
        <p:spPr>
          <a:xfrm>
            <a:off x="8915400" y="3276600"/>
            <a:ext cx="2591435" cy="1076325"/>
          </a:xfrm>
          <a:prstGeom prst="rect">
            <a:avLst/>
          </a:prstGeom>
          <a:noFill/>
        </p:spPr>
        <p:txBody>
          <a:bodyPr wrap="none" rtlCol="0">
            <a:spAutoFit/>
          </a:bodyPr>
          <a:p>
            <a:r>
              <a:rPr lang="en-US" sz="3200" b="1">
                <a:solidFill>
                  <a:schemeClr val="bg1">
                    <a:lumMod val="95000"/>
                  </a:schemeClr>
                </a:solidFill>
                <a:latin typeface="Arial" panose="020B0604020202020204" pitchFamily="34" charset="0"/>
                <a:cs typeface="Arial" panose="020B0604020202020204" pitchFamily="34" charset="0"/>
              </a:rPr>
              <a:t>α </a:t>
            </a:r>
            <a:r>
              <a:rPr lang="en-US" altLang="en-US" sz="3200" b="1">
                <a:solidFill>
                  <a:schemeClr val="bg1">
                    <a:lumMod val="95000"/>
                  </a:schemeClr>
                </a:solidFill>
                <a:latin typeface="Arial" panose="020B0604020202020204" pitchFamily="34" charset="0"/>
                <a:cs typeface="Arial" panose="020B0604020202020204" pitchFamily="34" charset="0"/>
              </a:rPr>
              <a:t>= 0.000001</a:t>
            </a:r>
            <a:endParaRPr lang="en-US" sz="3200" b="1">
              <a:solidFill>
                <a:schemeClr val="bg1">
                  <a:lumMod val="95000"/>
                </a:schemeClr>
              </a:solidFill>
              <a:latin typeface="Arial" panose="020B0604020202020204" pitchFamily="34" charset="0"/>
              <a:cs typeface="Arial" panose="020B0604020202020204" pitchFamily="34" charset="0"/>
            </a:endParaRPr>
          </a:p>
          <a:p>
            <a:r>
              <a:rPr lang="en-US" sz="3200" b="1">
                <a:solidFill>
                  <a:schemeClr val="bg1">
                    <a:lumMod val="95000"/>
                  </a:schemeClr>
                </a:solidFill>
                <a:latin typeface="Ubuntu" panose="020B0504030602030204" charset="0"/>
                <a:ea typeface="Ubuntu" panose="020B0504030602030204" charset="0"/>
                <a:cs typeface="Arial" panose="020B0604020202020204" pitchFamily="34" charset="0"/>
              </a:rPr>
              <a:t>σ</a:t>
            </a:r>
            <a:r>
              <a:rPr lang="en-US" altLang="en-US" sz="3200" b="1" baseline="30000">
                <a:solidFill>
                  <a:schemeClr val="bg1">
                    <a:lumMod val="95000"/>
                  </a:schemeClr>
                </a:solidFill>
                <a:latin typeface="Ubuntu" panose="020B0504030602030204" charset="0"/>
                <a:ea typeface="Ubuntu" panose="020B0504030602030204" charset="0"/>
                <a:cs typeface="Arial" panose="020B0604020202020204" pitchFamily="34" charset="0"/>
              </a:rPr>
              <a:t>2</a:t>
            </a:r>
            <a:r>
              <a:rPr lang="en-US" altLang="en-US" sz="3200" b="1">
                <a:solidFill>
                  <a:schemeClr val="bg1">
                    <a:lumMod val="95000"/>
                  </a:schemeClr>
                </a:solidFill>
                <a:latin typeface="Ubuntu" panose="020B0504030602030204" charset="0"/>
                <a:ea typeface="Ubuntu" panose="020B0504030602030204" charset="0"/>
                <a:cs typeface="Arial" panose="020B0604020202020204" pitchFamily="34" charset="0"/>
              </a:rPr>
              <a:t>= 1</a:t>
            </a:r>
            <a:endParaRPr lang="en-US" altLang="en-US" sz="3200" b="1">
              <a:solidFill>
                <a:schemeClr val="bg1">
                  <a:lumMod val="95000"/>
                </a:schemeClr>
              </a:solidFill>
              <a:latin typeface="Ubuntu" panose="020B0504030602030204" charset="0"/>
              <a:ea typeface="Ubuntu" panose="020B0504030602030204" charset="0"/>
              <a:cs typeface="Arial" panose="020B0604020202020204" pitchFamily="34" charset="0"/>
            </a:endParaRPr>
          </a:p>
        </p:txBody>
      </p:sp>
      <p:pic>
        <p:nvPicPr>
          <p:cNvPr id="3" name="Picture 2" descr="OU_AL_BM"/>
          <p:cNvPicPr>
            <a:picLocks noChangeAspect="1"/>
          </p:cNvPicPr>
          <p:nvPr/>
        </p:nvPicPr>
        <p:blipFill>
          <a:blip r:embed="rId1"/>
          <a:stretch>
            <a:fillRect/>
          </a:stretch>
        </p:blipFill>
        <p:spPr>
          <a:xfrm>
            <a:off x="3277235" y="1381125"/>
            <a:ext cx="5339080" cy="53390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Ornstein-Uhlenbeck process</a:t>
            </a:r>
            <a:endParaRPr lang="en-US" altLang="en-US"/>
          </a:p>
        </p:txBody>
      </p:sp>
      <p:pic>
        <p:nvPicPr>
          <p:cNvPr id="4" name="Content Placeholder 3" descr="OU_AL_lowAlpha"/>
          <p:cNvPicPr>
            <a:picLocks noChangeAspect="1"/>
          </p:cNvPicPr>
          <p:nvPr>
            <p:ph idx="1"/>
          </p:nvPr>
        </p:nvPicPr>
        <p:blipFill>
          <a:blip r:embed="rId1"/>
          <a:stretch>
            <a:fillRect/>
          </a:stretch>
        </p:blipFill>
        <p:spPr>
          <a:xfrm>
            <a:off x="3228340" y="1367155"/>
            <a:ext cx="5368925" cy="5368925"/>
          </a:xfrm>
          <a:prstGeom prst="rect">
            <a:avLst/>
          </a:prstGeom>
        </p:spPr>
      </p:pic>
      <p:sp>
        <p:nvSpPr>
          <p:cNvPr id="5" name="Text Box 4"/>
          <p:cNvSpPr txBox="1"/>
          <p:nvPr/>
        </p:nvSpPr>
        <p:spPr>
          <a:xfrm>
            <a:off x="8940165" y="3334385"/>
            <a:ext cx="1619885" cy="1198880"/>
          </a:xfrm>
          <a:prstGeom prst="rect">
            <a:avLst/>
          </a:prstGeom>
          <a:noFill/>
        </p:spPr>
        <p:txBody>
          <a:bodyPr wrap="none" rtlCol="0">
            <a:spAutoFit/>
          </a:bodyPr>
          <a:p>
            <a:r>
              <a:rPr lang="en-US" sz="3600" b="1">
                <a:solidFill>
                  <a:schemeClr val="bg1">
                    <a:lumMod val="95000"/>
                  </a:schemeClr>
                </a:solidFill>
                <a:latin typeface="Arial" panose="020B0604020202020204" pitchFamily="34" charset="0"/>
                <a:cs typeface="Arial" panose="020B0604020202020204" pitchFamily="34" charset="0"/>
              </a:rPr>
              <a:t>α </a:t>
            </a:r>
            <a:r>
              <a:rPr lang="en-US" altLang="en-US" sz="3600" b="1">
                <a:solidFill>
                  <a:schemeClr val="bg1">
                    <a:lumMod val="95000"/>
                  </a:schemeClr>
                </a:solidFill>
                <a:latin typeface="Arial" panose="020B0604020202020204" pitchFamily="34" charset="0"/>
                <a:cs typeface="Arial" panose="020B0604020202020204" pitchFamily="34" charset="0"/>
              </a:rPr>
              <a:t>= 0.1</a:t>
            </a:r>
            <a:endParaRPr lang="en-US" sz="3600" b="1">
              <a:solidFill>
                <a:schemeClr val="bg1">
                  <a:lumMod val="95000"/>
                </a:schemeClr>
              </a:solidFill>
              <a:latin typeface="Arial" panose="020B0604020202020204" pitchFamily="34" charset="0"/>
              <a:cs typeface="Arial" panose="020B0604020202020204" pitchFamily="34" charset="0"/>
            </a:endParaRPr>
          </a:p>
          <a:p>
            <a:r>
              <a:rPr lang="en-US" sz="3600" b="1">
                <a:solidFill>
                  <a:schemeClr val="bg1">
                    <a:lumMod val="95000"/>
                  </a:schemeClr>
                </a:solidFill>
                <a:latin typeface="Ubuntu" panose="020B0504030602030204" charset="0"/>
                <a:ea typeface="Ubuntu" panose="020B0504030602030204" charset="0"/>
                <a:cs typeface="Arial" panose="020B0604020202020204" pitchFamily="34" charset="0"/>
              </a:rPr>
              <a:t>σ</a:t>
            </a:r>
            <a:r>
              <a:rPr lang="en-US" altLang="en-US" sz="3600" b="1" baseline="30000">
                <a:solidFill>
                  <a:schemeClr val="bg1">
                    <a:lumMod val="95000"/>
                  </a:schemeClr>
                </a:solidFill>
                <a:latin typeface="Ubuntu" panose="020B0504030602030204" charset="0"/>
                <a:ea typeface="Ubuntu" panose="020B0504030602030204" charset="0"/>
                <a:cs typeface="Arial" panose="020B0604020202020204" pitchFamily="34" charset="0"/>
              </a:rPr>
              <a:t>2</a:t>
            </a:r>
            <a:r>
              <a:rPr lang="en-US" altLang="en-US" sz="3600" b="1">
                <a:solidFill>
                  <a:schemeClr val="bg1">
                    <a:lumMod val="95000"/>
                  </a:schemeClr>
                </a:solidFill>
                <a:latin typeface="Ubuntu" panose="020B0504030602030204" charset="0"/>
                <a:ea typeface="Ubuntu" panose="020B0504030602030204" charset="0"/>
                <a:cs typeface="Arial" panose="020B0604020202020204" pitchFamily="34" charset="0"/>
              </a:rPr>
              <a:t>= 1</a:t>
            </a:r>
            <a:endParaRPr lang="en-US" altLang="en-US" sz="3600" b="1">
              <a:solidFill>
                <a:schemeClr val="bg1">
                  <a:lumMod val="95000"/>
                </a:schemeClr>
              </a:solidFill>
              <a:latin typeface="Ubuntu" panose="020B0504030602030204" charset="0"/>
              <a:ea typeface="Ubuntu" panose="020B050403060203020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Ornstein-Uhlenbeck process</a:t>
            </a:r>
            <a:endParaRPr lang="en-US" altLang="en-US"/>
          </a:p>
        </p:txBody>
      </p:sp>
      <p:pic>
        <p:nvPicPr>
          <p:cNvPr id="4" name="Content Placeholder 3" descr="OU_AL_lowAlpha"/>
          <p:cNvPicPr>
            <a:picLocks noChangeAspect="1"/>
          </p:cNvPicPr>
          <p:nvPr>
            <p:ph idx="1"/>
          </p:nvPr>
        </p:nvPicPr>
        <p:blipFill>
          <a:blip r:embed="rId1"/>
          <a:stretch>
            <a:fillRect/>
          </a:stretch>
        </p:blipFill>
        <p:spPr>
          <a:xfrm>
            <a:off x="1878330" y="1223010"/>
            <a:ext cx="4255770" cy="4255770"/>
          </a:xfrm>
          <a:prstGeom prst="rect">
            <a:avLst/>
          </a:prstGeom>
        </p:spPr>
      </p:pic>
      <p:pic>
        <p:nvPicPr>
          <p:cNvPr id="5" name="Picture 4" descr="OU_AL_hiAlpha"/>
          <p:cNvPicPr>
            <a:picLocks noChangeAspect="1"/>
          </p:cNvPicPr>
          <p:nvPr/>
        </p:nvPicPr>
        <p:blipFill>
          <a:blip r:embed="rId2"/>
          <a:stretch>
            <a:fillRect/>
          </a:stretch>
        </p:blipFill>
        <p:spPr>
          <a:xfrm>
            <a:off x="6094095" y="1223010"/>
            <a:ext cx="4267835" cy="4267835"/>
          </a:xfrm>
          <a:prstGeom prst="rect">
            <a:avLst/>
          </a:prstGeom>
        </p:spPr>
      </p:pic>
      <p:sp>
        <p:nvSpPr>
          <p:cNvPr id="6" name="Text Box 5"/>
          <p:cNvSpPr txBox="1"/>
          <p:nvPr/>
        </p:nvSpPr>
        <p:spPr>
          <a:xfrm>
            <a:off x="7681595" y="5638800"/>
            <a:ext cx="1229360" cy="953135"/>
          </a:xfrm>
          <a:prstGeom prst="rect">
            <a:avLst/>
          </a:prstGeom>
          <a:noFill/>
        </p:spPr>
        <p:txBody>
          <a:bodyPr wrap="none" rtlCol="0">
            <a:spAutoFit/>
          </a:bodyPr>
          <a:p>
            <a:r>
              <a:rPr lang="en-US" sz="2800" b="1">
                <a:solidFill>
                  <a:schemeClr val="bg1">
                    <a:lumMod val="95000"/>
                  </a:schemeClr>
                </a:solidFill>
                <a:latin typeface="Arial" panose="020B0604020202020204" pitchFamily="34" charset="0"/>
                <a:cs typeface="Arial" panose="020B0604020202020204" pitchFamily="34" charset="0"/>
              </a:rPr>
              <a:t>α </a:t>
            </a:r>
            <a:r>
              <a:rPr lang="en-US" altLang="en-US" sz="2800" b="1">
                <a:solidFill>
                  <a:schemeClr val="bg1">
                    <a:lumMod val="95000"/>
                  </a:schemeClr>
                </a:solidFill>
                <a:latin typeface="Arial" panose="020B0604020202020204" pitchFamily="34" charset="0"/>
                <a:cs typeface="Arial" panose="020B0604020202020204" pitchFamily="34" charset="0"/>
              </a:rPr>
              <a:t>= 1</a:t>
            </a:r>
            <a:endParaRPr lang="en-US" sz="2800" b="1">
              <a:solidFill>
                <a:schemeClr val="bg1">
                  <a:lumMod val="95000"/>
                </a:schemeClr>
              </a:solidFill>
              <a:latin typeface="Arial" panose="020B0604020202020204" pitchFamily="34" charset="0"/>
              <a:cs typeface="Arial" panose="020B0604020202020204" pitchFamily="34" charset="0"/>
            </a:endParaRPr>
          </a:p>
          <a:p>
            <a:r>
              <a:rPr lang="en-US" sz="2800" b="1">
                <a:solidFill>
                  <a:schemeClr val="bg1">
                    <a:lumMod val="95000"/>
                  </a:schemeClr>
                </a:solidFill>
                <a:latin typeface="Ubuntu" panose="020B0504030602030204" charset="0"/>
                <a:ea typeface="Ubuntu" panose="020B0504030602030204" charset="0"/>
                <a:cs typeface="Arial" panose="020B0604020202020204" pitchFamily="34" charset="0"/>
              </a:rPr>
              <a:t>σ</a:t>
            </a:r>
            <a:r>
              <a:rPr lang="en-US" altLang="en-US" sz="2800" b="1" baseline="30000">
                <a:solidFill>
                  <a:schemeClr val="bg1">
                    <a:lumMod val="95000"/>
                  </a:schemeClr>
                </a:solidFill>
                <a:latin typeface="Ubuntu" panose="020B0504030602030204" charset="0"/>
                <a:ea typeface="Ubuntu" panose="020B0504030602030204" charset="0"/>
                <a:cs typeface="Arial" panose="020B0604020202020204" pitchFamily="34" charset="0"/>
              </a:rPr>
              <a:t>2</a:t>
            </a:r>
            <a:r>
              <a:rPr lang="en-US" altLang="en-US" sz="2800" b="1">
                <a:solidFill>
                  <a:schemeClr val="bg1">
                    <a:lumMod val="95000"/>
                  </a:schemeClr>
                </a:solidFill>
                <a:latin typeface="Ubuntu" panose="020B0504030602030204" charset="0"/>
                <a:ea typeface="Ubuntu" panose="020B0504030602030204" charset="0"/>
                <a:cs typeface="Arial" panose="020B0604020202020204" pitchFamily="34" charset="0"/>
              </a:rPr>
              <a:t>= 10</a:t>
            </a:r>
            <a:endParaRPr lang="en-US" altLang="en-US" sz="2800" b="1">
              <a:solidFill>
                <a:schemeClr val="bg1">
                  <a:lumMod val="95000"/>
                </a:schemeClr>
              </a:solidFill>
              <a:latin typeface="Ubuntu" panose="020B0504030602030204" charset="0"/>
              <a:ea typeface="Ubuntu" panose="020B0504030602030204" charset="0"/>
              <a:cs typeface="Arial" panose="020B0604020202020204" pitchFamily="34" charset="0"/>
            </a:endParaRPr>
          </a:p>
        </p:txBody>
      </p:sp>
      <p:sp>
        <p:nvSpPr>
          <p:cNvPr id="7" name="Text Box 6"/>
          <p:cNvSpPr txBox="1"/>
          <p:nvPr/>
        </p:nvSpPr>
        <p:spPr>
          <a:xfrm>
            <a:off x="3581400" y="5638800"/>
            <a:ext cx="1301115" cy="953135"/>
          </a:xfrm>
          <a:prstGeom prst="rect">
            <a:avLst/>
          </a:prstGeom>
          <a:noFill/>
        </p:spPr>
        <p:txBody>
          <a:bodyPr wrap="none" rtlCol="0">
            <a:spAutoFit/>
          </a:bodyPr>
          <a:p>
            <a:r>
              <a:rPr lang="en-US" sz="2800" b="1">
                <a:solidFill>
                  <a:schemeClr val="bg1">
                    <a:lumMod val="95000"/>
                  </a:schemeClr>
                </a:solidFill>
                <a:latin typeface="Arial" panose="020B0604020202020204" pitchFamily="34" charset="0"/>
                <a:cs typeface="Arial" panose="020B0604020202020204" pitchFamily="34" charset="0"/>
              </a:rPr>
              <a:t>α </a:t>
            </a:r>
            <a:r>
              <a:rPr lang="en-US" altLang="en-US" sz="2800" b="1">
                <a:solidFill>
                  <a:schemeClr val="bg1">
                    <a:lumMod val="95000"/>
                  </a:schemeClr>
                </a:solidFill>
                <a:latin typeface="Arial" panose="020B0604020202020204" pitchFamily="34" charset="0"/>
                <a:cs typeface="Arial" panose="020B0604020202020204" pitchFamily="34" charset="0"/>
              </a:rPr>
              <a:t>= 0.1</a:t>
            </a:r>
            <a:endParaRPr lang="en-US" sz="2800" b="1">
              <a:solidFill>
                <a:schemeClr val="bg1">
                  <a:lumMod val="95000"/>
                </a:schemeClr>
              </a:solidFill>
              <a:latin typeface="Arial" panose="020B0604020202020204" pitchFamily="34" charset="0"/>
              <a:cs typeface="Arial" panose="020B0604020202020204" pitchFamily="34" charset="0"/>
            </a:endParaRPr>
          </a:p>
          <a:p>
            <a:r>
              <a:rPr lang="en-US" sz="2800" b="1">
                <a:solidFill>
                  <a:schemeClr val="bg1">
                    <a:lumMod val="95000"/>
                  </a:schemeClr>
                </a:solidFill>
                <a:latin typeface="Ubuntu" panose="020B0504030602030204" charset="0"/>
                <a:ea typeface="Ubuntu" panose="020B0504030602030204" charset="0"/>
                <a:cs typeface="Arial" panose="020B0604020202020204" pitchFamily="34" charset="0"/>
              </a:rPr>
              <a:t>σ</a:t>
            </a:r>
            <a:r>
              <a:rPr lang="en-US" altLang="en-US" sz="2800" b="1" baseline="30000">
                <a:solidFill>
                  <a:schemeClr val="bg1">
                    <a:lumMod val="95000"/>
                  </a:schemeClr>
                </a:solidFill>
                <a:latin typeface="Ubuntu" panose="020B0504030602030204" charset="0"/>
                <a:ea typeface="Ubuntu" panose="020B0504030602030204" charset="0"/>
                <a:cs typeface="Arial" panose="020B0604020202020204" pitchFamily="34" charset="0"/>
              </a:rPr>
              <a:t>2</a:t>
            </a:r>
            <a:r>
              <a:rPr lang="en-US" altLang="en-US" sz="2800" b="1">
                <a:solidFill>
                  <a:schemeClr val="bg1">
                    <a:lumMod val="95000"/>
                  </a:schemeClr>
                </a:solidFill>
                <a:latin typeface="Ubuntu" panose="020B0504030602030204" charset="0"/>
                <a:ea typeface="Ubuntu" panose="020B0504030602030204" charset="0"/>
                <a:cs typeface="Arial" panose="020B0604020202020204" pitchFamily="34" charset="0"/>
              </a:rPr>
              <a:t>= 1</a:t>
            </a:r>
            <a:endParaRPr lang="en-US" altLang="en-US" sz="2800" b="1">
              <a:solidFill>
                <a:schemeClr val="bg1">
                  <a:lumMod val="95000"/>
                </a:schemeClr>
              </a:solidFill>
              <a:latin typeface="Ubuntu" panose="020B0504030602030204" charset="0"/>
              <a:ea typeface="Ubuntu" panose="020B050403060203020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742440" y="96520"/>
            <a:ext cx="7886700" cy="1325563"/>
          </a:xfrm>
        </p:spPr>
        <p:txBody>
          <a:bodyPr/>
          <a:p>
            <a:r>
              <a:rPr lang="en-US" altLang="en-US"/>
              <a:t>Simpson's Adaptive Zones</a:t>
            </a:r>
            <a:endParaRPr lang="en-US" altLang="en-US"/>
          </a:p>
        </p:txBody>
      </p:sp>
      <p:pic>
        <p:nvPicPr>
          <p:cNvPr id="4" name="Content Placeholder 3"/>
          <p:cNvPicPr>
            <a:picLocks noChangeAspect="1"/>
          </p:cNvPicPr>
          <p:nvPr>
            <p:ph idx="1"/>
          </p:nvPr>
        </p:nvPicPr>
        <p:blipFill>
          <a:blip r:embed="rId1"/>
          <a:stretch>
            <a:fillRect/>
          </a:stretch>
        </p:blipFill>
        <p:spPr>
          <a:xfrm>
            <a:off x="1671955" y="2193290"/>
            <a:ext cx="7525385" cy="4557395"/>
          </a:xfrm>
          <a:prstGeom prst="rect">
            <a:avLst/>
          </a:prstGeom>
        </p:spPr>
      </p:pic>
      <p:pic>
        <p:nvPicPr>
          <p:cNvPr id="5" name="Picture 4"/>
          <p:cNvPicPr>
            <a:picLocks noChangeAspect="1"/>
          </p:cNvPicPr>
          <p:nvPr/>
        </p:nvPicPr>
        <p:blipFill>
          <a:blip r:embed="rId2"/>
          <a:stretch>
            <a:fillRect/>
          </a:stretch>
        </p:blipFill>
        <p:spPr>
          <a:xfrm>
            <a:off x="8827770" y="1037590"/>
            <a:ext cx="1793240" cy="17932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Rectangles 1"/>
          <p:cNvSpPr/>
          <p:nvPr/>
        </p:nvSpPr>
        <p:spPr>
          <a:xfrm>
            <a:off x="2606675" y="-834390"/>
            <a:ext cx="6901815" cy="7768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Content Placeholder 3"/>
          <p:cNvPicPr>
            <a:picLocks noChangeAspect="1"/>
          </p:cNvPicPr>
          <p:nvPr>
            <p:ph idx="1"/>
          </p:nvPr>
        </p:nvPicPr>
        <p:blipFill>
          <a:blip r:embed="rId1"/>
          <a:stretch>
            <a:fillRect/>
          </a:stretch>
        </p:blipFill>
        <p:spPr>
          <a:xfrm>
            <a:off x="3893820" y="851535"/>
            <a:ext cx="4404995" cy="55492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 name="Rectangles 2"/>
          <p:cNvSpPr/>
          <p:nvPr/>
        </p:nvSpPr>
        <p:spPr>
          <a:xfrm>
            <a:off x="6477000" y="0"/>
            <a:ext cx="4572000" cy="441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a:spLocks noGrp="1"/>
          </p:cNvSpPr>
          <p:nvPr>
            <p:ph type="title"/>
          </p:nvPr>
        </p:nvSpPr>
        <p:spPr>
          <a:xfrm>
            <a:off x="1630045" y="125095"/>
            <a:ext cx="4848225" cy="1325880"/>
          </a:xfrm>
        </p:spPr>
        <p:txBody>
          <a:bodyPr/>
          <a:p>
            <a:r>
              <a:rPr lang="en-US" altLang="en-US" sz="2800"/>
              <a:t>Hunt, Bell &amp; Travis 2007</a:t>
            </a:r>
            <a:endParaRPr lang="en-US" altLang="en-US" sz="2800"/>
          </a:p>
        </p:txBody>
      </p:sp>
      <p:pic>
        <p:nvPicPr>
          <p:cNvPr id="4" name="Content Placeholder 3"/>
          <p:cNvPicPr>
            <a:picLocks noChangeAspect="1"/>
          </p:cNvPicPr>
          <p:nvPr>
            <p:ph idx="1"/>
          </p:nvPr>
        </p:nvPicPr>
        <p:blipFill>
          <a:blip r:embed="rId1">
            <a:clrChange>
              <a:clrFrom>
                <a:srgbClr val="FFFFFF">
                  <a:alpha val="100000"/>
                </a:srgbClr>
              </a:clrFrom>
              <a:clrTo>
                <a:srgbClr val="FFFFFF">
                  <a:alpha val="100000"/>
                  <a:alpha val="0"/>
                </a:srgbClr>
              </a:clrTo>
            </a:clrChange>
          </a:blip>
          <a:stretch>
            <a:fillRect/>
          </a:stretch>
        </p:blipFill>
        <p:spPr>
          <a:xfrm>
            <a:off x="6019800" y="0"/>
            <a:ext cx="5726430" cy="4351655"/>
          </a:xfrm>
          <a:prstGeom prst="rect">
            <a:avLst/>
          </a:prstGeom>
        </p:spPr>
      </p:pic>
      <p:pic>
        <p:nvPicPr>
          <p:cNvPr id="5" name="Picture 4"/>
          <p:cNvPicPr>
            <a:picLocks noChangeAspect="1"/>
          </p:cNvPicPr>
          <p:nvPr/>
        </p:nvPicPr>
        <p:blipFill>
          <a:blip r:embed="rId2"/>
          <a:stretch>
            <a:fillRect/>
          </a:stretch>
        </p:blipFill>
        <p:spPr>
          <a:xfrm>
            <a:off x="3423920" y="4424045"/>
            <a:ext cx="7201535" cy="2289175"/>
          </a:xfrm>
          <a:prstGeom prst="rect">
            <a:avLst/>
          </a:prstGeom>
        </p:spPr>
      </p:pic>
      <p:pic>
        <p:nvPicPr>
          <p:cNvPr id="6" name="Picture 5"/>
          <p:cNvPicPr>
            <a:picLocks noChangeAspect="1"/>
          </p:cNvPicPr>
          <p:nvPr/>
        </p:nvPicPr>
        <p:blipFill>
          <a:blip r:embed="rId3"/>
          <a:stretch>
            <a:fillRect/>
          </a:stretch>
        </p:blipFill>
        <p:spPr>
          <a:xfrm>
            <a:off x="3423920" y="1167765"/>
            <a:ext cx="2835275" cy="2126615"/>
          </a:xfrm>
          <a:prstGeom prst="rect">
            <a:avLst/>
          </a:prstGeom>
        </p:spPr>
      </p:pic>
      <p:pic>
        <p:nvPicPr>
          <p:cNvPr id="7" name="Picture 6"/>
          <p:cNvPicPr>
            <a:picLocks noChangeAspect="1"/>
          </p:cNvPicPr>
          <p:nvPr/>
        </p:nvPicPr>
        <p:blipFill>
          <a:blip r:embed="rId4"/>
          <a:stretch>
            <a:fillRect/>
          </a:stretch>
        </p:blipFill>
        <p:spPr>
          <a:xfrm>
            <a:off x="1539875" y="1543050"/>
            <a:ext cx="2205355" cy="28809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OU models on phylogenies</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AC/DC model</a:t>
            </a:r>
            <a:endParaRPr lang="en-US" altLang="en-US"/>
          </a:p>
        </p:txBody>
      </p:sp>
      <p:sp>
        <p:nvSpPr>
          <p:cNvPr id="3" name="Content Placeholder 2"/>
          <p:cNvSpPr>
            <a:spLocks noGrp="1"/>
          </p:cNvSpPr>
          <p:nvPr>
            <p:ph idx="1"/>
          </p:nvPr>
        </p:nvSpPr>
        <p:spPr/>
        <p:txBody>
          <a:bodyPr>
            <a:normAutofit lnSpcReduction="20000"/>
          </a:bodyPr>
          <a:p>
            <a:pPr marL="0" indent="0">
              <a:buNone/>
            </a:pPr>
            <a:r>
              <a:rPr lang="en-US" altLang="en-US"/>
              <a:t>BM, but with a declining rate parameter:</a:t>
            </a:r>
            <a:endParaRPr lang="en-US" altLang="en-US"/>
          </a:p>
          <a:p>
            <a:pPr marL="0" indent="0">
              <a:buNone/>
            </a:pPr>
            <a:endParaRPr lang="en-US" altLang="en-US"/>
          </a:p>
          <a:p>
            <a:pPr marL="0" indent="0">
              <a:buNone/>
            </a:pPr>
            <a:endParaRPr lang="en-US" altLang="en-US"/>
          </a:p>
          <a:p>
            <a:pPr marL="0" indent="0">
              <a:buNone/>
            </a:pPr>
            <a:endParaRPr lang="en-US" altLang="en-US"/>
          </a:p>
          <a:p>
            <a:pPr marL="0" indent="0">
              <a:buNone/>
            </a:pPr>
            <a:endParaRPr lang="en-US" altLang="en-US"/>
          </a:p>
          <a:p>
            <a:pPr marL="0" indent="0">
              <a:buNone/>
            </a:pPr>
            <a:r>
              <a:rPr lang="en-US" altLang="en-US"/>
              <a:t>If b is negative, declining rates (i.e. Early burst)</a:t>
            </a:r>
            <a:endParaRPr lang="en-US" altLang="en-US"/>
          </a:p>
          <a:p>
            <a:pPr marL="0" indent="0">
              <a:buNone/>
            </a:pPr>
            <a:br>
              <a:rPr lang="en-US" altLang="en-US"/>
            </a:br>
            <a:r>
              <a:rPr lang="en-US" altLang="en-US"/>
              <a:t>If b is positive, increasing rates (late bursts, not identifiable from OU in ultrametric trees)</a:t>
            </a:r>
            <a:endParaRPr lang="en-US" altLang="en-US"/>
          </a:p>
          <a:p>
            <a:pPr marL="0" indent="0">
              <a:buNone/>
            </a:pPr>
            <a:endParaRPr lang="en-US" altLang="en-US"/>
          </a:p>
        </p:txBody>
      </p:sp>
      <p:pic>
        <p:nvPicPr>
          <p:cNvPr id="4" name="Picture 3"/>
          <p:cNvPicPr>
            <a:picLocks noChangeAspect="1"/>
          </p:cNvPicPr>
          <p:nvPr/>
        </p:nvPicPr>
        <p:blipFill>
          <a:blip r:embed="rId1">
            <a:lum contrast="54000"/>
          </a:blip>
          <a:stretch>
            <a:fillRect/>
          </a:stretch>
        </p:blipFill>
        <p:spPr>
          <a:xfrm>
            <a:off x="4406900" y="2796540"/>
            <a:ext cx="3460750" cy="10807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447800" y="609600"/>
            <a:ext cx="10315575" cy="1325880"/>
          </a:xfrm>
        </p:spPr>
        <p:txBody>
          <a:bodyPr>
            <a:noAutofit/>
          </a:bodyPr>
          <a:p>
            <a:pPr algn="l"/>
            <a:r>
              <a:rPr lang="en-US" altLang="en-US">
                <a:latin typeface="Ubuntu" panose="020B0504030602030204" charset="0"/>
                <a:cs typeface="Ubuntu" panose="020B0504030602030204" charset="0"/>
              </a:rPr>
              <a:t>Early Burst -&gt; </a:t>
            </a:r>
            <a:br>
              <a:rPr lang="en-US" altLang="en-US">
                <a:latin typeface="Ubuntu" panose="020B0504030602030204" charset="0"/>
                <a:cs typeface="Ubuntu" panose="020B0504030602030204" charset="0"/>
              </a:rPr>
            </a:br>
            <a:r>
              <a:rPr lang="en-US" altLang="en-US">
                <a:latin typeface="Ubuntu" panose="020B0504030602030204" charset="0"/>
                <a:cs typeface="Ubuntu" panose="020B0504030602030204" charset="0"/>
              </a:rPr>
              <a:t>			Brownian Motion -&gt;</a:t>
            </a:r>
            <a:br>
              <a:rPr lang="en-US" altLang="en-US">
                <a:latin typeface="Ubuntu" panose="020B0504030602030204" charset="0"/>
                <a:cs typeface="Ubuntu" panose="020B0504030602030204" charset="0"/>
              </a:rPr>
            </a:br>
            <a:r>
              <a:rPr lang="en-US" altLang="en-US">
                <a:latin typeface="Ubuntu" panose="020B0504030602030204" charset="0"/>
                <a:cs typeface="Ubuntu" panose="020B0504030602030204" charset="0"/>
              </a:rPr>
              <a:t>					Ornstein-Uhlenbeck</a:t>
            </a:r>
            <a:endParaRPr lang="en-US" altLang="en-US">
              <a:latin typeface="Ubuntu" panose="020B0504030602030204" charset="0"/>
              <a:cs typeface="Ubuntu" panose="020B0504030602030204" charset="0"/>
            </a:endParaRPr>
          </a:p>
        </p:txBody>
      </p:sp>
      <p:pic>
        <p:nvPicPr>
          <p:cNvPr id="3" name="Picture 2"/>
          <p:cNvPicPr>
            <a:picLocks noChangeAspect="1"/>
          </p:cNvPicPr>
          <p:nvPr/>
        </p:nvPicPr>
        <p:blipFill>
          <a:blip r:embed="rId1"/>
          <a:stretch>
            <a:fillRect/>
          </a:stretch>
        </p:blipFill>
        <p:spPr>
          <a:xfrm>
            <a:off x="2172970" y="2498090"/>
            <a:ext cx="8395970" cy="38373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3553" name="Picture 3"/>
          <p:cNvPicPr>
            <a:picLocks noChangeAspect="1"/>
          </p:cNvPicPr>
          <p:nvPr/>
        </p:nvPicPr>
        <p:blipFill>
          <a:blip r:embed="rId1"/>
          <a:stretch>
            <a:fillRect/>
          </a:stretch>
        </p:blipFill>
        <p:spPr>
          <a:xfrm>
            <a:off x="1371600" y="-304800"/>
            <a:ext cx="9372600" cy="7423150"/>
          </a:xfrm>
          <a:prstGeom prst="rect">
            <a:avLst/>
          </a:prstGeom>
          <a:noFill/>
          <a:ln w="9525">
            <a:noFill/>
          </a:ln>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4" name="Picture 3"/>
          <p:cNvPicPr>
            <a:picLocks noChangeAspect="1"/>
          </p:cNvPicPr>
          <p:nvPr/>
        </p:nvPicPr>
        <p:blipFill>
          <a:blip r:embed="rId1"/>
          <a:stretch>
            <a:fillRect/>
          </a:stretch>
        </p:blipFill>
        <p:spPr>
          <a:xfrm>
            <a:off x="2851150" y="2588260"/>
            <a:ext cx="7237095" cy="2913380"/>
          </a:xfrm>
          <a:prstGeom prst="rect">
            <a:avLst/>
          </a:prstGeom>
        </p:spPr>
      </p:pic>
      <p:sp>
        <p:nvSpPr>
          <p:cNvPr id="5" name="Title 4"/>
          <p:cNvSpPr>
            <a:spLocks noGrp="1"/>
          </p:cNvSpPr>
          <p:nvPr>
            <p:ph type="title"/>
          </p:nvPr>
        </p:nvSpPr>
        <p:spPr>
          <a:xfrm>
            <a:off x="762000" y="762000"/>
            <a:ext cx="10315575" cy="1325880"/>
          </a:xfrm>
        </p:spPr>
        <p:txBody>
          <a:bodyPr>
            <a:noAutofit/>
          </a:bodyPr>
          <a:p>
            <a:pPr algn="l"/>
            <a:r>
              <a:rPr lang="en-US" altLang="en-US">
                <a:latin typeface="Ubuntu" panose="020B0504030602030204" charset="0"/>
                <a:cs typeface="Ubuntu" panose="020B0504030602030204" charset="0"/>
              </a:rPr>
              <a:t>Early Burst -&gt; </a:t>
            </a:r>
            <a:br>
              <a:rPr lang="en-US" altLang="en-US">
                <a:latin typeface="Ubuntu" panose="020B0504030602030204" charset="0"/>
                <a:cs typeface="Ubuntu" panose="020B0504030602030204" charset="0"/>
              </a:rPr>
            </a:br>
            <a:r>
              <a:rPr lang="en-US" altLang="en-US">
                <a:latin typeface="Ubuntu" panose="020B0504030602030204" charset="0"/>
                <a:cs typeface="Ubuntu" panose="020B0504030602030204" charset="0"/>
              </a:rPr>
              <a:t>			Brownian Motion -&gt;</a:t>
            </a:r>
            <a:br>
              <a:rPr lang="en-US" altLang="en-US">
                <a:latin typeface="Ubuntu" panose="020B0504030602030204" charset="0"/>
                <a:cs typeface="Ubuntu" panose="020B0504030602030204" charset="0"/>
              </a:rPr>
            </a:br>
            <a:r>
              <a:rPr lang="en-US" altLang="en-US">
                <a:latin typeface="Ubuntu" panose="020B0504030602030204" charset="0"/>
                <a:cs typeface="Ubuntu" panose="020B0504030602030204" charset="0"/>
              </a:rPr>
              <a:t>					Ornstein-Uhlenbeck</a:t>
            </a:r>
            <a:endParaRPr lang="en-US" altLang="en-US">
              <a:latin typeface="Ubuntu" panose="020B0504030602030204" charset="0"/>
              <a:cs typeface="Ubuntu" panose="020B05040306020302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219200" y="0"/>
            <a:ext cx="9426575" cy="68332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933065" y="2332355"/>
            <a:ext cx="6325870" cy="4352925"/>
          </a:xfrm>
          <a:prstGeom prst="rect">
            <a:avLst/>
          </a:prstGeom>
        </p:spPr>
      </p:pic>
      <p:pic>
        <p:nvPicPr>
          <p:cNvPr id="5" name="Picture 4"/>
          <p:cNvPicPr>
            <a:picLocks noChangeAspect="1"/>
          </p:cNvPicPr>
          <p:nvPr/>
        </p:nvPicPr>
        <p:blipFill>
          <a:blip r:embed="rId2"/>
          <a:stretch>
            <a:fillRect/>
          </a:stretch>
        </p:blipFill>
        <p:spPr>
          <a:xfrm>
            <a:off x="2458720" y="-351155"/>
            <a:ext cx="6762115" cy="28067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432050" y="1574800"/>
            <a:ext cx="7327900" cy="43516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normAutofit fontScale="90000"/>
          </a:bodyPr>
          <a:p>
            <a:r>
              <a:rPr lang="en-US" altLang="en-US"/>
              <a:t>Why we must account for “measurement” error</a:t>
            </a:r>
            <a:endParaRPr lang="en-US" altLang="en-US"/>
          </a:p>
        </p:txBody>
      </p:sp>
      <p:pic>
        <p:nvPicPr>
          <p:cNvPr id="4" name="Content Placeholder 3"/>
          <p:cNvPicPr>
            <a:picLocks noChangeAspect="1"/>
          </p:cNvPicPr>
          <p:nvPr>
            <p:ph idx="1"/>
          </p:nvPr>
        </p:nvPicPr>
        <p:blipFill>
          <a:blip r:embed="rId1"/>
          <a:stretch>
            <a:fillRect/>
          </a:stretch>
        </p:blipFill>
        <p:spPr>
          <a:xfrm>
            <a:off x="2559050" y="1590675"/>
            <a:ext cx="7515860" cy="370014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2133600" y="274638"/>
            <a:ext cx="10972800" cy="1143000"/>
          </a:xfrm>
        </p:spPr>
        <p:txBody>
          <a:bodyPr/>
          <a:p>
            <a:pPr algn="l"/>
            <a:r>
              <a:rPr lang="en-US" altLang="en-US">
                <a:solidFill>
                  <a:schemeClr val="bg1">
                    <a:lumMod val="85000"/>
                  </a:schemeClr>
                </a:solidFill>
                <a:latin typeface="Ubuntu" panose="020B0504030602030204" charset="0"/>
                <a:cs typeface="Ubuntu" panose="020B0504030602030204" charset="0"/>
              </a:rPr>
              <a:t>EB		BM		OU		WN</a:t>
            </a:r>
            <a:endParaRPr lang="en-US" altLang="en-US">
              <a:solidFill>
                <a:schemeClr val="bg1">
                  <a:lumMod val="85000"/>
                </a:schemeClr>
              </a:solidFill>
              <a:latin typeface="Ubuntu" panose="020B0504030602030204" charset="0"/>
              <a:cs typeface="Ubuntu" panose="020B0504030602030204" charset="0"/>
            </a:endParaRPr>
          </a:p>
        </p:txBody>
      </p:sp>
      <p:cxnSp>
        <p:nvCxnSpPr>
          <p:cNvPr id="4" name="Straight Arrow Connector 3"/>
          <p:cNvCxnSpPr/>
          <p:nvPr/>
        </p:nvCxnSpPr>
        <p:spPr>
          <a:xfrm>
            <a:off x="4465955" y="1877060"/>
            <a:ext cx="4687570" cy="1206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6193790" y="1519555"/>
            <a:ext cx="339090" cy="398780"/>
          </a:xfrm>
          <a:prstGeom prst="rect">
            <a:avLst/>
          </a:prstGeom>
          <a:noFill/>
        </p:spPr>
        <p:txBody>
          <a:bodyPr wrap="none" rtlCol="0">
            <a:spAutoFit/>
          </a:bodyPr>
          <a:p>
            <a:r>
              <a:rPr lang="en-US" sz="2000" b="1">
                <a:solidFill>
                  <a:schemeClr val="bg1">
                    <a:lumMod val="85000"/>
                  </a:schemeClr>
                </a:solidFill>
                <a:latin typeface="Arial" panose="020B0604020202020204" pitchFamily="34" charset="0"/>
                <a:cs typeface="Arial" panose="020B0604020202020204" pitchFamily="34" charset="0"/>
              </a:rPr>
              <a:t>α</a:t>
            </a:r>
            <a:endParaRPr lang="en-US" sz="2000" b="1">
              <a:solidFill>
                <a:schemeClr val="bg1">
                  <a:lumMod val="85000"/>
                </a:schemeClr>
              </a:solidFill>
              <a:latin typeface="Arial" panose="020B0604020202020204" pitchFamily="34" charset="0"/>
              <a:cs typeface="Arial" panose="020B0604020202020204" pitchFamily="34" charset="0"/>
            </a:endParaRPr>
          </a:p>
        </p:txBody>
      </p:sp>
      <p:sp>
        <p:nvSpPr>
          <p:cNvPr id="6" name="Text Box 5"/>
          <p:cNvSpPr txBox="1"/>
          <p:nvPr/>
        </p:nvSpPr>
        <p:spPr>
          <a:xfrm>
            <a:off x="4448175" y="1530985"/>
            <a:ext cx="1374775" cy="829945"/>
          </a:xfrm>
          <a:prstGeom prst="rect">
            <a:avLst/>
          </a:prstGeom>
          <a:noFill/>
        </p:spPr>
        <p:txBody>
          <a:bodyPr wrap="none" rtlCol="0">
            <a:spAutoFit/>
          </a:bodyPr>
          <a:p>
            <a:r>
              <a:rPr lang="en-US" sz="2000" b="1">
                <a:solidFill>
                  <a:schemeClr val="bg1">
                    <a:lumMod val="85000"/>
                  </a:schemeClr>
                </a:solidFill>
                <a:latin typeface="Arial" panose="020B0604020202020204" pitchFamily="34" charset="0"/>
                <a:cs typeface="Arial" panose="020B0604020202020204" pitchFamily="34" charset="0"/>
              </a:rPr>
              <a:t>α </a:t>
            </a:r>
            <a:r>
              <a:rPr lang="en-US" altLang="en-US" sz="2000" b="1">
                <a:solidFill>
                  <a:schemeClr val="bg1">
                    <a:lumMod val="85000"/>
                  </a:schemeClr>
                </a:solidFill>
                <a:latin typeface="Arial" panose="020B0604020202020204" pitchFamily="34" charset="0"/>
                <a:cs typeface="Arial" panose="020B0604020202020204" pitchFamily="34" charset="0"/>
              </a:rPr>
              <a:t>= 0</a:t>
            </a:r>
            <a:endParaRPr lang="en-US" altLang="en-US" sz="1200" b="1">
              <a:solidFill>
                <a:schemeClr val="bg1">
                  <a:lumMod val="85000"/>
                </a:schemeClr>
              </a:solidFill>
              <a:latin typeface="Arial" panose="020B0604020202020204" pitchFamily="34" charset="0"/>
              <a:cs typeface="Arial" panose="020B0604020202020204" pitchFamily="34" charset="0"/>
            </a:endParaRPr>
          </a:p>
          <a:p>
            <a:r>
              <a:rPr lang="en-US" altLang="en-US" sz="2000" b="1">
                <a:solidFill>
                  <a:schemeClr val="bg1">
                    <a:lumMod val="85000"/>
                  </a:schemeClr>
                </a:solidFill>
                <a:latin typeface="Arial" panose="020B0604020202020204" pitchFamily="34" charset="0"/>
                <a:cs typeface="Arial" panose="020B0604020202020204" pitchFamily="34" charset="0"/>
              </a:rPr>
              <a:t>halflife=</a:t>
            </a:r>
            <a:r>
              <a:rPr lang="en-US" altLang="en-US" sz="2800" b="1">
                <a:solidFill>
                  <a:schemeClr val="bg1">
                    <a:lumMod val="85000"/>
                  </a:schemeClr>
                </a:solidFill>
                <a:latin typeface="Ubuntu" panose="020B0504030602030204" charset="0"/>
                <a:ea typeface="Ubuntu" panose="020B0504030602030204" charset="0"/>
                <a:cs typeface="Arial" panose="020B0604020202020204" pitchFamily="34" charset="0"/>
              </a:rPr>
              <a:t>∞</a:t>
            </a:r>
            <a:endParaRPr lang="en-US" altLang="en-US" sz="2800" b="1">
              <a:solidFill>
                <a:schemeClr val="bg1">
                  <a:lumMod val="85000"/>
                </a:schemeClr>
              </a:solidFill>
              <a:latin typeface="Ubuntu" panose="020B0504030602030204" charset="0"/>
              <a:ea typeface="Ubuntu" panose="020B0504030602030204" charset="0"/>
              <a:cs typeface="Arial" panose="020B0604020202020204" pitchFamily="34" charset="0"/>
            </a:endParaRPr>
          </a:p>
        </p:txBody>
      </p:sp>
      <p:sp>
        <p:nvSpPr>
          <p:cNvPr id="7" name="Text Box 6"/>
          <p:cNvSpPr txBox="1"/>
          <p:nvPr/>
        </p:nvSpPr>
        <p:spPr>
          <a:xfrm>
            <a:off x="7846695" y="1476375"/>
            <a:ext cx="1289685" cy="829945"/>
          </a:xfrm>
          <a:prstGeom prst="rect">
            <a:avLst/>
          </a:prstGeom>
          <a:noFill/>
        </p:spPr>
        <p:txBody>
          <a:bodyPr wrap="none" rtlCol="0">
            <a:spAutoFit/>
          </a:bodyPr>
          <a:p>
            <a:pPr algn="l"/>
            <a:r>
              <a:rPr lang="en-US" sz="2000" b="1">
                <a:solidFill>
                  <a:schemeClr val="bg1">
                    <a:lumMod val="85000"/>
                  </a:schemeClr>
                </a:solidFill>
                <a:latin typeface="Arial" panose="020B0604020202020204" pitchFamily="34" charset="0"/>
                <a:cs typeface="Arial" panose="020B0604020202020204" pitchFamily="34" charset="0"/>
              </a:rPr>
              <a:t>α </a:t>
            </a:r>
            <a:r>
              <a:rPr lang="en-US" altLang="en-US" sz="2000" b="1">
                <a:solidFill>
                  <a:schemeClr val="bg1">
                    <a:lumMod val="85000"/>
                  </a:schemeClr>
                </a:solidFill>
                <a:latin typeface="Arial" panose="020B0604020202020204" pitchFamily="34" charset="0"/>
                <a:cs typeface="Arial" panose="020B0604020202020204" pitchFamily="34" charset="0"/>
              </a:rPr>
              <a:t>=</a:t>
            </a:r>
            <a:r>
              <a:rPr lang="en-US" altLang="en-US" sz="2800" b="1">
                <a:solidFill>
                  <a:schemeClr val="bg1">
                    <a:lumMod val="85000"/>
                  </a:schemeClr>
                </a:solidFill>
                <a:latin typeface="Ubuntu" panose="020B0504030602030204" charset="0"/>
                <a:ea typeface="Ubuntu" panose="020B0504030602030204" charset="0"/>
                <a:cs typeface="Arial" panose="020B0604020202020204" pitchFamily="34" charset="0"/>
                <a:sym typeface="+mn-ea"/>
              </a:rPr>
              <a:t>∞</a:t>
            </a:r>
            <a:endParaRPr lang="en-US" altLang="en-US" sz="1200" b="1">
              <a:solidFill>
                <a:schemeClr val="bg1">
                  <a:lumMod val="85000"/>
                </a:schemeClr>
              </a:solidFill>
              <a:latin typeface="Arial" panose="020B0604020202020204" pitchFamily="34" charset="0"/>
              <a:cs typeface="Arial" panose="020B0604020202020204" pitchFamily="34" charset="0"/>
            </a:endParaRPr>
          </a:p>
          <a:p>
            <a:pPr algn="l"/>
            <a:r>
              <a:rPr lang="en-US" altLang="en-US" sz="2000" b="1">
                <a:solidFill>
                  <a:schemeClr val="bg1">
                    <a:lumMod val="85000"/>
                  </a:schemeClr>
                </a:solidFill>
                <a:latin typeface="Arial" panose="020B0604020202020204" pitchFamily="34" charset="0"/>
                <a:cs typeface="Arial" panose="020B0604020202020204" pitchFamily="34" charset="0"/>
              </a:rPr>
              <a:t>halflife=0</a:t>
            </a:r>
            <a:endParaRPr lang="en-US" altLang="en-US" sz="2000" b="1">
              <a:solidFill>
                <a:schemeClr val="bg1">
                  <a:lumMod val="85000"/>
                </a:schemeClr>
              </a:solidFill>
              <a:latin typeface="Arial" panose="020B0604020202020204" pitchFamily="34" charset="0"/>
              <a:ea typeface="Ubuntu" panose="020B0504030602030204" charset="0"/>
              <a:cs typeface="Arial" panose="020B0604020202020204" pitchFamily="34" charset="0"/>
            </a:endParaRPr>
          </a:p>
        </p:txBody>
      </p:sp>
      <p:cxnSp>
        <p:nvCxnSpPr>
          <p:cNvPr id="8" name="Straight Arrow Connector 7"/>
          <p:cNvCxnSpPr/>
          <p:nvPr/>
        </p:nvCxnSpPr>
        <p:spPr>
          <a:xfrm>
            <a:off x="2226945" y="2507615"/>
            <a:ext cx="6902450" cy="3175"/>
          </a:xfrm>
          <a:prstGeom prst="straightConnector1">
            <a:avLst/>
          </a:prstGeom>
          <a:ln w="571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2152650" y="2552700"/>
            <a:ext cx="3064510" cy="398780"/>
          </a:xfrm>
          <a:prstGeom prst="rect">
            <a:avLst/>
          </a:prstGeom>
          <a:noFill/>
        </p:spPr>
        <p:txBody>
          <a:bodyPr wrap="none" rtlCol="0">
            <a:spAutoFit/>
          </a:bodyPr>
          <a:p>
            <a:r>
              <a:rPr lang="en-US" altLang="en-US" sz="2000" b="1">
                <a:solidFill>
                  <a:schemeClr val="bg1">
                    <a:lumMod val="85000"/>
                  </a:schemeClr>
                </a:solidFill>
              </a:rPr>
              <a:t>High phylogenetic signal</a:t>
            </a:r>
            <a:endParaRPr lang="en-US" altLang="en-US" sz="2000" b="1">
              <a:solidFill>
                <a:schemeClr val="bg1">
                  <a:lumMod val="85000"/>
                </a:schemeClr>
              </a:solidFill>
            </a:endParaRPr>
          </a:p>
        </p:txBody>
      </p:sp>
      <p:sp>
        <p:nvSpPr>
          <p:cNvPr id="10" name="Text Box 9"/>
          <p:cNvSpPr txBox="1"/>
          <p:nvPr/>
        </p:nvSpPr>
        <p:spPr>
          <a:xfrm>
            <a:off x="7099300" y="2552700"/>
            <a:ext cx="2850515" cy="398780"/>
          </a:xfrm>
          <a:prstGeom prst="rect">
            <a:avLst/>
          </a:prstGeom>
          <a:noFill/>
        </p:spPr>
        <p:txBody>
          <a:bodyPr wrap="none" rtlCol="0">
            <a:spAutoFit/>
          </a:bodyPr>
          <a:p>
            <a:r>
              <a:rPr lang="en-US" altLang="en-US" sz="2000" b="1">
                <a:solidFill>
                  <a:schemeClr val="bg1">
                    <a:lumMod val="85000"/>
                  </a:schemeClr>
                </a:solidFill>
              </a:rPr>
              <a:t>No phylogenetic signal</a:t>
            </a:r>
            <a:endParaRPr lang="en-US" altLang="en-US" sz="2000" b="1">
              <a:solidFill>
                <a:schemeClr val="bg1">
                  <a:lumMod val="85000"/>
                </a:schemeClr>
              </a:solidFill>
            </a:endParaRPr>
          </a:p>
        </p:txBody>
      </p:sp>
      <p:cxnSp>
        <p:nvCxnSpPr>
          <p:cNvPr id="11" name="Straight Arrow Connector 10"/>
          <p:cNvCxnSpPr/>
          <p:nvPr/>
        </p:nvCxnSpPr>
        <p:spPr>
          <a:xfrm>
            <a:off x="2256790" y="3274695"/>
            <a:ext cx="6881495" cy="6350"/>
          </a:xfrm>
          <a:prstGeom prst="straightConnector1">
            <a:avLst/>
          </a:prstGeom>
          <a:ln w="571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9190355" y="2938145"/>
            <a:ext cx="1624965" cy="706755"/>
          </a:xfrm>
          <a:prstGeom prst="rect">
            <a:avLst/>
          </a:prstGeom>
          <a:noFill/>
        </p:spPr>
        <p:txBody>
          <a:bodyPr wrap="none" rtlCol="0">
            <a:spAutoFit/>
          </a:bodyPr>
          <a:p>
            <a:r>
              <a:rPr lang="en-US" altLang="en-US" sz="2000" b="1">
                <a:solidFill>
                  <a:schemeClr val="bg1">
                    <a:lumMod val="85000"/>
                  </a:schemeClr>
                </a:solidFill>
              </a:rPr>
              <a:t>ACDC model</a:t>
            </a:r>
            <a:endParaRPr lang="en-US" altLang="en-US" sz="2000" b="1">
              <a:solidFill>
                <a:schemeClr val="bg1">
                  <a:lumMod val="85000"/>
                </a:schemeClr>
              </a:solidFill>
            </a:endParaRPr>
          </a:p>
          <a:p>
            <a:r>
              <a:rPr lang="en-US" altLang="en-US" sz="2000" b="1">
                <a:solidFill>
                  <a:schemeClr val="bg1">
                    <a:lumMod val="85000"/>
                  </a:schemeClr>
                </a:solidFill>
              </a:rPr>
              <a:t>(EB/OU)</a:t>
            </a:r>
            <a:endParaRPr lang="en-US" altLang="en-US" sz="2000" b="1">
              <a:solidFill>
                <a:schemeClr val="bg1">
                  <a:lumMod val="85000"/>
                </a:schemeClr>
              </a:solidFill>
            </a:endParaRPr>
          </a:p>
        </p:txBody>
      </p:sp>
      <p:sp>
        <p:nvSpPr>
          <p:cNvPr id="14" name="Text Box 13"/>
          <p:cNvSpPr txBox="1"/>
          <p:nvPr/>
        </p:nvSpPr>
        <p:spPr>
          <a:xfrm>
            <a:off x="2296795" y="3315335"/>
            <a:ext cx="350520" cy="645160"/>
          </a:xfrm>
          <a:prstGeom prst="rect">
            <a:avLst/>
          </a:prstGeom>
          <a:noFill/>
        </p:spPr>
        <p:txBody>
          <a:bodyPr wrap="none" rtlCol="0">
            <a:spAutoFit/>
          </a:bodyPr>
          <a:p>
            <a:r>
              <a:rPr lang="en-US" altLang="en-US" sz="3600" b="1">
                <a:solidFill>
                  <a:schemeClr val="bg1">
                    <a:lumMod val="85000"/>
                  </a:schemeClr>
                </a:solidFill>
              </a:rPr>
              <a:t>-</a:t>
            </a:r>
            <a:endParaRPr lang="en-US" altLang="en-US" sz="3600" b="1">
              <a:solidFill>
                <a:schemeClr val="bg1">
                  <a:lumMod val="85000"/>
                </a:schemeClr>
              </a:solidFill>
            </a:endParaRPr>
          </a:p>
        </p:txBody>
      </p:sp>
      <p:sp>
        <p:nvSpPr>
          <p:cNvPr id="15" name="Text Box 14"/>
          <p:cNvSpPr txBox="1"/>
          <p:nvPr/>
        </p:nvSpPr>
        <p:spPr>
          <a:xfrm>
            <a:off x="8757920" y="3315335"/>
            <a:ext cx="450850" cy="645160"/>
          </a:xfrm>
          <a:prstGeom prst="rect">
            <a:avLst/>
          </a:prstGeom>
          <a:noFill/>
        </p:spPr>
        <p:txBody>
          <a:bodyPr wrap="none" rtlCol="0">
            <a:spAutoFit/>
          </a:bodyPr>
          <a:p>
            <a:r>
              <a:rPr lang="en-US" altLang="en-US" sz="3600" b="1">
                <a:solidFill>
                  <a:schemeClr val="bg1">
                    <a:lumMod val="85000"/>
                  </a:schemeClr>
                </a:solidFill>
              </a:rPr>
              <a:t>+</a:t>
            </a:r>
            <a:endParaRPr lang="en-US" altLang="en-US" sz="3600" b="1">
              <a:solidFill>
                <a:schemeClr val="bg1">
                  <a:lumMod val="85000"/>
                </a:schemeClr>
              </a:solidFill>
            </a:endParaRPr>
          </a:p>
        </p:txBody>
      </p:sp>
      <p:cxnSp>
        <p:nvCxnSpPr>
          <p:cNvPr id="16" name="Straight Connector 15"/>
          <p:cNvCxnSpPr/>
          <p:nvPr/>
        </p:nvCxnSpPr>
        <p:spPr>
          <a:xfrm>
            <a:off x="4448175" y="3132455"/>
            <a:ext cx="0" cy="29273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4290060" y="3486150"/>
            <a:ext cx="331470" cy="398780"/>
          </a:xfrm>
          <a:prstGeom prst="rect">
            <a:avLst/>
          </a:prstGeom>
          <a:noFill/>
        </p:spPr>
        <p:txBody>
          <a:bodyPr wrap="none" rtlCol="0">
            <a:spAutoFit/>
          </a:bodyPr>
          <a:p>
            <a:r>
              <a:rPr lang="en-US" altLang="en-US" sz="2000" b="1">
                <a:solidFill>
                  <a:schemeClr val="bg1">
                    <a:lumMod val="85000"/>
                  </a:schemeClr>
                </a:solidFill>
              </a:rPr>
              <a:t>0</a:t>
            </a:r>
            <a:endParaRPr lang="en-US" altLang="en-US" sz="2000" b="1">
              <a:solidFill>
                <a:schemeClr val="bg1">
                  <a:lumMod val="85000"/>
                </a:schemeClr>
              </a:solidFill>
            </a:endParaRPr>
          </a:p>
        </p:txBody>
      </p:sp>
      <p:cxnSp>
        <p:nvCxnSpPr>
          <p:cNvPr id="18" name="Straight Connector 17"/>
          <p:cNvCxnSpPr/>
          <p:nvPr/>
        </p:nvCxnSpPr>
        <p:spPr>
          <a:xfrm>
            <a:off x="4465955" y="1736725"/>
            <a:ext cx="0" cy="29273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928495" y="3927475"/>
            <a:ext cx="1644015" cy="12261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b="1">
              <a:solidFill>
                <a:schemeClr val="bg1">
                  <a:lumMod val="85000"/>
                </a:schemeClr>
              </a:solidFill>
            </a:endParaRPr>
          </a:p>
        </p:txBody>
      </p:sp>
      <p:sp>
        <p:nvSpPr>
          <p:cNvPr id="20" name="Text Box 19"/>
          <p:cNvSpPr txBox="1"/>
          <p:nvPr/>
        </p:nvSpPr>
        <p:spPr>
          <a:xfrm>
            <a:off x="1946275" y="4913630"/>
            <a:ext cx="1620520" cy="614045"/>
          </a:xfrm>
          <a:prstGeom prst="rect">
            <a:avLst/>
          </a:prstGeom>
          <a:noFill/>
        </p:spPr>
        <p:txBody>
          <a:bodyPr wrap="square" rtlCol="0">
            <a:spAutoFit/>
          </a:bodyPr>
          <a:p>
            <a:pPr algn="l"/>
            <a:r>
              <a:rPr lang="en-US" altLang="en-US" sz="1400" b="1">
                <a:solidFill>
                  <a:schemeClr val="tx1"/>
                </a:solidFill>
              </a:rPr>
              <a:t>Root               Tip</a:t>
            </a:r>
            <a:endParaRPr lang="en-US" altLang="en-US" sz="2000" b="1">
              <a:solidFill>
                <a:schemeClr val="tx1"/>
              </a:solidFill>
            </a:endParaRPr>
          </a:p>
          <a:p>
            <a:pPr algn="ctr"/>
            <a:r>
              <a:rPr lang="en-US" altLang="en-US" sz="2000" b="1">
                <a:solidFill>
                  <a:schemeClr val="bg1"/>
                </a:solidFill>
              </a:rPr>
              <a:t>Node age</a:t>
            </a:r>
            <a:endParaRPr lang="en-US" altLang="en-US" sz="2000" b="1">
              <a:solidFill>
                <a:schemeClr val="bg1"/>
              </a:solidFill>
            </a:endParaRPr>
          </a:p>
        </p:txBody>
      </p:sp>
      <p:sp>
        <p:nvSpPr>
          <p:cNvPr id="21" name="Text Box 20"/>
          <p:cNvSpPr txBox="1"/>
          <p:nvPr/>
        </p:nvSpPr>
        <p:spPr>
          <a:xfrm rot="16200000">
            <a:off x="1157605" y="4330065"/>
            <a:ext cx="1178560" cy="398780"/>
          </a:xfrm>
          <a:prstGeom prst="rect">
            <a:avLst/>
          </a:prstGeom>
          <a:noFill/>
        </p:spPr>
        <p:txBody>
          <a:bodyPr wrap="none" rtlCol="0">
            <a:spAutoFit/>
          </a:bodyPr>
          <a:p>
            <a:r>
              <a:rPr lang="en-US" altLang="en-US" sz="2000" b="1">
                <a:solidFill>
                  <a:schemeClr val="bg1">
                    <a:lumMod val="85000"/>
                  </a:schemeClr>
                </a:solidFill>
              </a:rPr>
              <a:t>Contrast</a:t>
            </a:r>
            <a:endParaRPr lang="en-US" altLang="en-US" sz="2000" b="1">
              <a:solidFill>
                <a:schemeClr val="bg1">
                  <a:lumMod val="85000"/>
                </a:schemeClr>
              </a:solidFill>
            </a:endParaRPr>
          </a:p>
        </p:txBody>
      </p:sp>
      <p:cxnSp>
        <p:nvCxnSpPr>
          <p:cNvPr id="22" name="Straight Connector 21"/>
          <p:cNvCxnSpPr/>
          <p:nvPr/>
        </p:nvCxnSpPr>
        <p:spPr>
          <a:xfrm>
            <a:off x="2046605" y="4134485"/>
            <a:ext cx="1398905" cy="90297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3465" y="3966845"/>
            <a:ext cx="1644015" cy="12261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b="1">
              <a:solidFill>
                <a:schemeClr val="bg1">
                  <a:lumMod val="85000"/>
                </a:schemeClr>
              </a:solidFill>
            </a:endParaRPr>
          </a:p>
        </p:txBody>
      </p:sp>
      <p:cxnSp>
        <p:nvCxnSpPr>
          <p:cNvPr id="26" name="Straight Connector 25"/>
          <p:cNvCxnSpPr/>
          <p:nvPr/>
        </p:nvCxnSpPr>
        <p:spPr>
          <a:xfrm flipV="1">
            <a:off x="7463790" y="4114165"/>
            <a:ext cx="1459230" cy="96266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34740" y="3928110"/>
            <a:ext cx="1644015" cy="12261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b="1">
              <a:solidFill>
                <a:schemeClr val="bg1">
                  <a:lumMod val="85000"/>
                </a:schemeClr>
              </a:solidFill>
            </a:endParaRPr>
          </a:p>
        </p:txBody>
      </p:sp>
      <p:cxnSp>
        <p:nvCxnSpPr>
          <p:cNvPr id="30" name="Straight Connector 29"/>
          <p:cNvCxnSpPr/>
          <p:nvPr/>
        </p:nvCxnSpPr>
        <p:spPr>
          <a:xfrm>
            <a:off x="3738880" y="4546600"/>
            <a:ext cx="1429385"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3276600" y="4904740"/>
            <a:ext cx="2252345" cy="614045"/>
          </a:xfrm>
          <a:prstGeom prst="rect">
            <a:avLst/>
          </a:prstGeom>
          <a:noFill/>
        </p:spPr>
        <p:txBody>
          <a:bodyPr wrap="square" rtlCol="0">
            <a:spAutoFit/>
          </a:bodyPr>
          <a:p>
            <a:pPr algn="ctr"/>
            <a:r>
              <a:rPr lang="en-US" altLang="en-US" sz="1400" b="1">
                <a:solidFill>
                  <a:schemeClr val="bg1">
                    <a:lumMod val="85000"/>
                  </a:schemeClr>
                </a:solidFill>
              </a:rPr>
              <a:t>   </a:t>
            </a:r>
            <a:r>
              <a:rPr lang="en-US" altLang="en-US" sz="1400" b="1">
                <a:solidFill>
                  <a:schemeClr val="tx1"/>
                </a:solidFill>
              </a:rPr>
              <a:t>Root </a:t>
            </a:r>
            <a:r>
              <a:rPr lang="en-US" altLang="en-US" sz="1400" b="1">
                <a:solidFill>
                  <a:schemeClr val="bg1">
                    <a:lumMod val="85000"/>
                  </a:schemeClr>
                </a:solidFill>
              </a:rPr>
              <a:t>               </a:t>
            </a:r>
            <a:r>
              <a:rPr lang="en-US" altLang="en-US" sz="1400" b="1">
                <a:solidFill>
                  <a:schemeClr val="tx1"/>
                </a:solidFill>
              </a:rPr>
              <a:t>Tip</a:t>
            </a:r>
            <a:endParaRPr lang="en-US" altLang="en-US" sz="2000" b="1">
              <a:solidFill>
                <a:schemeClr val="tx1"/>
              </a:solidFill>
            </a:endParaRPr>
          </a:p>
          <a:p>
            <a:pPr algn="ctr"/>
            <a:r>
              <a:rPr lang="en-US" altLang="en-US" sz="2000" b="1">
                <a:solidFill>
                  <a:schemeClr val="bg1">
                    <a:lumMod val="85000"/>
                  </a:schemeClr>
                </a:solidFill>
              </a:rPr>
              <a:t>Node age</a:t>
            </a:r>
            <a:endParaRPr lang="en-US" altLang="en-US" sz="2000" b="1">
              <a:solidFill>
                <a:schemeClr val="bg1">
                  <a:lumMod val="85000"/>
                </a:schemeClr>
              </a:solidFill>
            </a:endParaRPr>
          </a:p>
        </p:txBody>
      </p:sp>
      <p:sp>
        <p:nvSpPr>
          <p:cNvPr id="32" name="Text Box 31"/>
          <p:cNvSpPr txBox="1"/>
          <p:nvPr/>
        </p:nvSpPr>
        <p:spPr>
          <a:xfrm>
            <a:off x="7185660" y="4963160"/>
            <a:ext cx="2252345" cy="614045"/>
          </a:xfrm>
          <a:prstGeom prst="rect">
            <a:avLst/>
          </a:prstGeom>
          <a:noFill/>
        </p:spPr>
        <p:txBody>
          <a:bodyPr wrap="square" rtlCol="0">
            <a:spAutoFit/>
          </a:bodyPr>
          <a:p>
            <a:pPr algn="l"/>
            <a:r>
              <a:rPr lang="en-US" altLang="en-US" sz="1400" b="1">
                <a:solidFill>
                  <a:schemeClr val="bg1">
                    <a:lumMod val="85000"/>
                  </a:schemeClr>
                </a:solidFill>
              </a:rPr>
              <a:t>    </a:t>
            </a:r>
            <a:r>
              <a:rPr lang="en-US" altLang="en-US" sz="1400" b="1">
                <a:solidFill>
                  <a:schemeClr val="tx1"/>
                </a:solidFill>
              </a:rPr>
              <a:t>Root                 Tip</a:t>
            </a:r>
            <a:endParaRPr lang="en-US" altLang="en-US" sz="2000" b="1">
              <a:solidFill>
                <a:schemeClr val="tx1"/>
              </a:solidFill>
            </a:endParaRPr>
          </a:p>
          <a:p>
            <a:pPr algn="ctr"/>
            <a:r>
              <a:rPr lang="en-US" altLang="en-US" sz="2000" b="1">
                <a:solidFill>
                  <a:schemeClr val="bg1">
                    <a:lumMod val="85000"/>
                  </a:schemeClr>
                </a:solidFill>
              </a:rPr>
              <a:t>Node age</a:t>
            </a:r>
            <a:endParaRPr lang="en-US" altLang="en-US" sz="2000" b="1">
              <a:solidFill>
                <a:schemeClr val="bg1">
                  <a:lumMod val="85000"/>
                </a:schemeClr>
              </a:solidFill>
            </a:endParaRPr>
          </a:p>
        </p:txBody>
      </p:sp>
      <p:sp>
        <p:nvSpPr>
          <p:cNvPr id="33" name="Text Box 32"/>
          <p:cNvSpPr txBox="1"/>
          <p:nvPr/>
        </p:nvSpPr>
        <p:spPr>
          <a:xfrm>
            <a:off x="9138285" y="4257040"/>
            <a:ext cx="1717040" cy="706755"/>
          </a:xfrm>
          <a:prstGeom prst="rect">
            <a:avLst/>
          </a:prstGeom>
          <a:noFill/>
        </p:spPr>
        <p:txBody>
          <a:bodyPr wrap="none" rtlCol="0">
            <a:spAutoFit/>
          </a:bodyPr>
          <a:p>
            <a:r>
              <a:rPr lang="en-US" altLang="en-US" sz="2000" b="1">
                <a:solidFill>
                  <a:schemeClr val="bg1">
                    <a:lumMod val="85000"/>
                  </a:schemeClr>
                </a:solidFill>
              </a:rPr>
              <a:t>Node Height </a:t>
            </a:r>
            <a:endParaRPr lang="en-US" altLang="en-US" sz="2000" b="1">
              <a:solidFill>
                <a:schemeClr val="bg1">
                  <a:lumMod val="85000"/>
                </a:schemeClr>
              </a:solidFill>
            </a:endParaRPr>
          </a:p>
          <a:p>
            <a:r>
              <a:rPr lang="en-US" altLang="en-US" sz="2000" b="1">
                <a:solidFill>
                  <a:schemeClr val="bg1">
                    <a:lumMod val="85000"/>
                  </a:schemeClr>
                </a:solidFill>
              </a:rPr>
              <a:t>test</a:t>
            </a:r>
            <a:endParaRPr lang="en-US" altLang="en-US" sz="2000" b="1">
              <a:solidFill>
                <a:schemeClr val="bg1">
                  <a:lumMod val="85000"/>
                </a:schemeClr>
              </a:solidFill>
            </a:endParaRPr>
          </a:p>
        </p:txBody>
      </p:sp>
      <p:sp>
        <p:nvSpPr>
          <p:cNvPr id="34" name="Text Box 33"/>
          <p:cNvSpPr txBox="1"/>
          <p:nvPr/>
        </p:nvSpPr>
        <p:spPr>
          <a:xfrm>
            <a:off x="2831465" y="5741670"/>
            <a:ext cx="3705860" cy="953135"/>
          </a:xfrm>
          <a:prstGeom prst="rect">
            <a:avLst/>
          </a:prstGeom>
          <a:noFill/>
        </p:spPr>
        <p:txBody>
          <a:bodyPr wrap="none" rtlCol="0">
            <a:spAutoFit/>
          </a:bodyPr>
          <a:p>
            <a:r>
              <a:rPr lang="en-US" altLang="en-US" sz="2800" b="1">
                <a:solidFill>
                  <a:schemeClr val="bg1">
                    <a:lumMod val="85000"/>
                  </a:schemeClr>
                </a:solidFill>
              </a:rPr>
              <a:t>Measurement error +</a:t>
            </a:r>
            <a:endParaRPr lang="en-US" altLang="en-US" sz="2800" b="1">
              <a:solidFill>
                <a:schemeClr val="bg1">
                  <a:lumMod val="85000"/>
                </a:schemeClr>
              </a:solidFill>
            </a:endParaRPr>
          </a:p>
          <a:p>
            <a:r>
              <a:rPr lang="en-US" altLang="en-US" sz="2800" b="1">
                <a:solidFill>
                  <a:schemeClr val="bg1">
                    <a:lumMod val="85000"/>
                  </a:schemeClr>
                </a:solidFill>
              </a:rPr>
              <a:t>“Biological error”</a:t>
            </a:r>
            <a:endParaRPr lang="en-US" altLang="en-US" sz="2800" b="1">
              <a:solidFill>
                <a:schemeClr val="bg1">
                  <a:lumMod val="85000"/>
                </a:schemeClr>
              </a:solidFill>
            </a:endParaRPr>
          </a:p>
        </p:txBody>
      </p:sp>
      <p:sp>
        <p:nvSpPr>
          <p:cNvPr id="35" name="Right Arrow 34"/>
          <p:cNvSpPr/>
          <p:nvPr/>
        </p:nvSpPr>
        <p:spPr>
          <a:xfrm>
            <a:off x="6705600" y="5697855"/>
            <a:ext cx="556260" cy="1040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b="1">
              <a:solidFill>
                <a:schemeClr val="bg1">
                  <a:lumMod val="85000"/>
                </a:schemeClr>
              </a:solidFill>
            </a:endParaRPr>
          </a:p>
        </p:txBody>
      </p:sp>
      <p:sp>
        <p:nvSpPr>
          <p:cNvPr id="36" name="Text Box 35"/>
          <p:cNvSpPr txBox="1"/>
          <p:nvPr/>
        </p:nvSpPr>
        <p:spPr>
          <a:xfrm>
            <a:off x="9174480" y="1660525"/>
            <a:ext cx="1449705" cy="398780"/>
          </a:xfrm>
          <a:prstGeom prst="rect">
            <a:avLst/>
          </a:prstGeom>
          <a:noFill/>
        </p:spPr>
        <p:txBody>
          <a:bodyPr wrap="none" rtlCol="0">
            <a:spAutoFit/>
          </a:bodyPr>
          <a:p>
            <a:r>
              <a:rPr lang="en-US" altLang="en-US" sz="2000" b="1">
                <a:solidFill>
                  <a:schemeClr val="bg1">
                    <a:lumMod val="85000"/>
                  </a:schemeClr>
                </a:solidFill>
              </a:rPr>
              <a:t>OU models</a:t>
            </a:r>
            <a:endParaRPr lang="en-US" altLang="en-US" sz="2000" b="1">
              <a:solidFill>
                <a:schemeClr val="bg1">
                  <a:lumMod val="8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6" grpId="0"/>
      <p:bldP spid="9" grpId="0"/>
      <p:bldP spid="10" grpId="0"/>
      <p:bldP spid="17" grpId="0"/>
      <p:bldP spid="15" grpId="0"/>
      <p:bldP spid="14" grpId="0"/>
      <p:bldP spid="13" grpId="0"/>
      <p:bldP spid="19" grpId="0" bldLvl="0" animBg="1"/>
      <p:bldP spid="20" grpId="0"/>
      <p:bldP spid="21" grpId="0"/>
      <p:bldP spid="23" grpId="0" bldLvl="0" animBg="1"/>
      <p:bldP spid="27" grpId="0" bldLvl="0" animBg="1"/>
      <p:bldP spid="31" grpId="0"/>
      <p:bldP spid="32" grpId="0"/>
      <p:bldP spid="33" grpId="0"/>
      <p:bldP spid="34" grpId="0"/>
      <p:bldP spid="35"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685800" y="2666683"/>
            <a:ext cx="10972800" cy="1143000"/>
          </a:xfrm>
        </p:spPr>
        <p:txBody>
          <a:bodyPr>
            <a:normAutofit fontScale="90000"/>
          </a:bodyPr>
          <a:p>
            <a:r>
              <a:rPr lang="en-US"/>
              <a:t>The phylogenetic regression</a:t>
            </a:r>
            <a:br>
              <a:rPr lang="en-US"/>
            </a:br>
            <a:br>
              <a:rPr lang="en-US"/>
            </a:br>
            <a:r>
              <a:rPr lang="en-US"/>
              <a:t>Y ~ X</a:t>
            </a:r>
            <a:endParaRPr lang="en-US" baseline="-25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956435" y="2766060"/>
            <a:ext cx="7886700" cy="1325563"/>
          </a:xfrm>
        </p:spPr>
        <p:txBody>
          <a:bodyPr>
            <a:normAutofit fontScale="90000"/>
          </a:bodyPr>
          <a:p>
            <a:r>
              <a:rPr lang="en-US" altLang="en-US"/>
              <a:t>What is the “Primary Optimum” (Hansen 1997)?</a:t>
            </a:r>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normAutofit/>
          </a:bodyPr>
          <a:p>
            <a:r>
              <a:rPr lang="en-US" altLang="en-US"/>
              <a:t>What is a Primary Optimum?</a:t>
            </a:r>
            <a:endParaRPr lang="en-US" altLang="en-US"/>
          </a:p>
        </p:txBody>
      </p:sp>
      <p:sp>
        <p:nvSpPr>
          <p:cNvPr id="3" name="Content Placeholder 2"/>
          <p:cNvSpPr>
            <a:spLocks noGrp="1"/>
          </p:cNvSpPr>
          <p:nvPr>
            <p:ph idx="1"/>
          </p:nvPr>
        </p:nvSpPr>
        <p:spPr/>
        <p:txBody>
          <a:bodyPr/>
          <a:p>
            <a:pPr marL="0" indent="0">
              <a:buNone/>
            </a:pPr>
            <a:r>
              <a:rPr lang="en-US" altLang="en-US"/>
              <a:t>What does alpha measure? </a:t>
            </a:r>
            <a:endParaRPr lang="en-US" altLang="en-US"/>
          </a:p>
          <a:p>
            <a:pPr marL="0" indent="0">
              <a:buNone/>
            </a:pPr>
            <a:r>
              <a:rPr lang="en-US" altLang="en-US"/>
              <a:t>A: Strength of Natural Selection(?)</a:t>
            </a:r>
            <a:endParaRPr lang="en-US" altLang="en-US"/>
          </a:p>
          <a:p>
            <a:pPr marL="0" indent="0">
              <a:buNone/>
            </a:pPr>
            <a:endParaRPr lang="en-US" altLang="en-US"/>
          </a:p>
          <a:p>
            <a:pPr marL="0" indent="0">
              <a:buNone/>
            </a:pPr>
            <a:r>
              <a:rPr lang="en-US" altLang="en-US"/>
              <a:t>Problem: What if we measure selection pulling a species </a:t>
            </a:r>
            <a:r>
              <a:rPr lang="en-US" altLang="en-US" i="1"/>
              <a:t>AWAY </a:t>
            </a:r>
            <a:r>
              <a:rPr lang="en-US" altLang="en-US"/>
              <a:t>from the macroevolutionary optimum in a natural population?  </a:t>
            </a:r>
            <a:endParaRPr lang="en-US" altLang="en-US"/>
          </a:p>
          <a:p>
            <a:pPr marL="0" indent="0">
              <a:buNone/>
            </a:pPr>
            <a:r>
              <a:rPr lang="en-US" altLang="en-US"/>
              <a:t>(This is VERY COMMON!)</a:t>
            </a:r>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normAutofit/>
          </a:bodyPr>
          <a:lstStyle/>
          <a:p>
            <a:r>
              <a:rPr lang="en-US" dirty="0" smtClean="0"/>
              <a:t>Hansen 1997</a:t>
            </a:r>
            <a:endParaRPr lang="en-US" dirty="0"/>
          </a:p>
        </p:txBody>
      </p:sp>
      <p:sp>
        <p:nvSpPr>
          <p:cNvPr id="3" name="Content Placeholder 2"/>
          <p:cNvSpPr>
            <a:spLocks noGrp="1"/>
          </p:cNvSpPr>
          <p:nvPr>
            <p:ph idx="1"/>
          </p:nvPr>
        </p:nvSpPr>
        <p:spPr>
          <a:xfrm>
            <a:off x="1600200" y="1371600"/>
            <a:ext cx="8991600" cy="4525963"/>
          </a:xfrm>
        </p:spPr>
        <p:txBody>
          <a:bodyPr>
            <a:noAutofit/>
          </a:bodyPr>
          <a:lstStyle/>
          <a:p>
            <a:pPr marL="0" indent="0" algn="ctr">
              <a:buNone/>
            </a:pPr>
            <a:r>
              <a:rPr lang="en-US" b="0" dirty="0" smtClean="0"/>
              <a:t>“Imagine we start with an infinite number of populations …and allow them to evolve independently but with [a] selective factor in a fixed state…the average adaptive optimum eventually reached by these populations is a hypothetical entity different from the actual optimum realized  in specific populations, but it is a better measure of adaptation, because it reflects the influence of a selective factor against a maximally randomized background.”</a:t>
            </a:r>
            <a:endParaRPr lang="en-US" b="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4577" name="Title 1"/>
          <p:cNvSpPr>
            <a:spLocks noGrp="1"/>
          </p:cNvSpPr>
          <p:nvPr>
            <p:ph type="title"/>
          </p:nvPr>
        </p:nvSpPr>
        <p:spPr/>
        <p:txBody>
          <a:bodyPr lIns="91440" tIns="45720" rIns="91440" bIns="45720" anchor="ctr" anchorCtr="0"/>
          <a:p>
            <a:pPr defTabSz="914400">
              <a:buNone/>
            </a:pPr>
            <a:endParaRPr lang="en-US" altLang="en-US" kern="1200">
              <a:latin typeface="Ubuntu" panose="020B0504030602030204" charset="0"/>
              <a:ea typeface="Ubuntu" panose="020B0504030602030204" charset="0"/>
              <a:cs typeface="Aharoni" pitchFamily="2" charset="-79"/>
            </a:endParaRPr>
          </a:p>
        </p:txBody>
      </p:sp>
      <p:pic>
        <p:nvPicPr>
          <p:cNvPr id="24578" name="Content Placeholder 5"/>
          <p:cNvPicPr>
            <a:picLocks noGrp="1" noChangeAspect="1"/>
          </p:cNvPicPr>
          <p:nvPr>
            <p:ph idx="1"/>
          </p:nvPr>
        </p:nvPicPr>
        <p:blipFill>
          <a:blip r:embed="rId1"/>
          <a:stretch>
            <a:fillRect/>
          </a:stretch>
        </p:blipFill>
        <p:spPr>
          <a:xfrm>
            <a:off x="1524000" y="665163"/>
            <a:ext cx="9144000" cy="5126037"/>
          </a:xfrm>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9697" name="Picture 3"/>
          <p:cNvPicPr>
            <a:picLocks noChangeAspect="1"/>
          </p:cNvPicPr>
          <p:nvPr/>
        </p:nvPicPr>
        <p:blipFill>
          <a:blip r:embed="rId1"/>
          <a:stretch>
            <a:fillRect/>
          </a:stretch>
        </p:blipFill>
        <p:spPr>
          <a:xfrm>
            <a:off x="5486400" y="1447800"/>
            <a:ext cx="5149850" cy="4191000"/>
          </a:xfrm>
          <a:prstGeom prst="rect">
            <a:avLst/>
          </a:prstGeom>
          <a:noFill/>
          <a:ln w="9525">
            <a:noFill/>
          </a:ln>
        </p:spPr>
      </p:pic>
      <p:pic>
        <p:nvPicPr>
          <p:cNvPr id="2052" name="Picture 4"/>
          <p:cNvPicPr>
            <a:picLocks noChangeAspect="1"/>
          </p:cNvPicPr>
          <p:nvPr/>
        </p:nvPicPr>
        <p:blipFill>
          <a:blip r:embed="rId2"/>
          <a:srcRect l="14677" r="15085"/>
          <a:stretch>
            <a:fillRect/>
          </a:stretch>
        </p:blipFill>
        <p:spPr>
          <a:xfrm>
            <a:off x="5921375" y="1631950"/>
            <a:ext cx="4071938" cy="4006850"/>
          </a:xfrm>
          <a:prstGeom prst="rect">
            <a:avLst/>
          </a:prstGeom>
          <a:noFill/>
          <a:ln w="9525">
            <a:noFill/>
          </a:ln>
        </p:spPr>
      </p:pic>
      <p:sp>
        <p:nvSpPr>
          <p:cNvPr id="29699" name="Title 1"/>
          <p:cNvSpPr>
            <a:spLocks noGrp="1"/>
          </p:cNvSpPr>
          <p:nvPr>
            <p:ph type="title"/>
          </p:nvPr>
        </p:nvSpPr>
        <p:spPr>
          <a:xfrm>
            <a:off x="2286000" y="5791200"/>
            <a:ext cx="8229600" cy="1143000"/>
          </a:xfrm>
        </p:spPr>
        <p:txBody>
          <a:bodyPr lIns="91440" tIns="45720" rIns="91440" bIns="45720" anchor="ctr" anchorCtr="0"/>
          <a:p>
            <a:pPr algn="r" defTabSz="914400">
              <a:buNone/>
            </a:pPr>
            <a:r>
              <a:rPr lang="en-US" altLang="en-US" kern="1200" dirty="0" err="1">
                <a:latin typeface="Ubuntu" panose="020B0504030602030204" charset="0"/>
                <a:ea typeface="Ubuntu" panose="020B0504030602030204" charset="0"/>
                <a:cs typeface="Aharoni" pitchFamily="2" charset="-79"/>
              </a:rPr>
              <a:t>Felsenstein</a:t>
            </a:r>
            <a:r>
              <a:rPr lang="en-US" altLang="en-US" kern="1200" dirty="0">
                <a:latin typeface="Ubuntu" panose="020B0504030602030204" charset="0"/>
                <a:ea typeface="Ubuntu" panose="020B0504030602030204" charset="0"/>
                <a:cs typeface="Aharoni" pitchFamily="2" charset="-79"/>
              </a:rPr>
              <a:t> 1985</a:t>
            </a:r>
            <a:endParaRPr lang="en-US" altLang="zh-CN" kern="1200">
              <a:latin typeface="Ubuntu" panose="020B0504030602030204" charset="0"/>
              <a:ea typeface="Ubuntu" panose="020B0504030602030204" charset="0"/>
              <a:cs typeface="Aharoni" pitchFamily="2" charset="-79"/>
            </a:endParaRPr>
          </a:p>
        </p:txBody>
      </p:sp>
      <p:pic>
        <p:nvPicPr>
          <p:cNvPr id="2050" name="Picture 2"/>
          <p:cNvPicPr>
            <a:picLocks noChangeAspect="1"/>
          </p:cNvPicPr>
          <p:nvPr/>
        </p:nvPicPr>
        <p:blipFill>
          <a:blip r:embed="rId3"/>
          <a:stretch>
            <a:fillRect/>
          </a:stretch>
        </p:blipFill>
        <p:spPr>
          <a:xfrm>
            <a:off x="1646238" y="1447800"/>
            <a:ext cx="3840162" cy="4191000"/>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981200" y="152400"/>
            <a:ext cx="8229600" cy="1143000"/>
          </a:xfrm>
          <a:ln>
            <a:miter/>
          </a:ln>
        </p:spPr>
        <p:txBody>
          <a:bodyPr vert="horz" lIns="91440" tIns="45720" rIns="91440" bIns="45720" rtlCol="0" anchor="ctr">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rPr>
              <a:t>Why can’t we do “regular” linear regression again?</a:t>
            </a:r>
            <a:endPar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endParaRPr>
          </a:p>
        </p:txBody>
      </p:sp>
      <p:sp>
        <p:nvSpPr>
          <p:cNvPr id="30722" name="Title 1"/>
          <p:cNvSpPr txBox="1"/>
          <p:nvPr/>
        </p:nvSpPr>
        <p:spPr>
          <a:xfrm>
            <a:off x="2057400" y="3581400"/>
            <a:ext cx="8229600" cy="1143000"/>
          </a:xfrm>
          <a:prstGeom prst="rect">
            <a:avLst/>
          </a:prstGeom>
          <a:noFill/>
          <a:ln w="9525">
            <a:noFill/>
          </a:ln>
        </p:spPr>
        <p:txBody>
          <a:bodyPr lIns="91440" tIns="45720" rIns="91440" bIns="45720" anchor="ctr" anchorCtr="0"/>
          <a:p>
            <a:pPr algn="ctr">
              <a:lnSpc>
                <a:spcPct val="80000"/>
              </a:lnSpc>
            </a:pPr>
            <a:r>
              <a:rPr lang="en-US" altLang="en-US" sz="4000" b="1" dirty="0">
                <a:solidFill>
                  <a:srgbClr val="D9D9D9"/>
                </a:solidFill>
                <a:latin typeface="Ubuntu" panose="020B0504030602030204" charset="0"/>
              </a:rPr>
              <a:t>Non-independence </a:t>
            </a:r>
            <a:endParaRPr lang="en-US" altLang="en-US" sz="4000" b="1" dirty="0">
              <a:solidFill>
                <a:srgbClr val="D9D9D9"/>
              </a:solidFill>
              <a:latin typeface="Ubuntu" panose="020B0504030602030204" charset="0"/>
            </a:endParaRPr>
          </a:p>
          <a:p>
            <a:pPr algn="ctr">
              <a:lnSpc>
                <a:spcPct val="80000"/>
              </a:lnSpc>
            </a:pPr>
            <a:r>
              <a:rPr lang="en-US" altLang="en-US" sz="4000" b="1" dirty="0">
                <a:solidFill>
                  <a:srgbClr val="D9D9D9"/>
                </a:solidFill>
                <a:latin typeface="Ubuntu" panose="020B0504030602030204" charset="0"/>
              </a:rPr>
              <a:t>of species</a:t>
            </a:r>
            <a:endParaRPr lang="en-US" altLang="zh-CN" sz="4000" b="1">
              <a:solidFill>
                <a:srgbClr val="D9D9D9"/>
              </a:solidFill>
              <a:latin typeface="Ubuntu" panose="020B0504030602030204" charset="0"/>
              <a:ea typeface="Ubuntu" panose="020B0504030602030204" charset="0"/>
            </a:endParaRPr>
          </a:p>
        </p:txBody>
      </p:sp>
      <p:sp>
        <p:nvSpPr>
          <p:cNvPr id="7" name="&quot;No&quot; Symbol 6"/>
          <p:cNvSpPr/>
          <p:nvPr/>
        </p:nvSpPr>
        <p:spPr>
          <a:xfrm>
            <a:off x="3505200" y="1752600"/>
            <a:ext cx="5334000" cy="4800600"/>
          </a:xfrm>
          <a:prstGeom prst="noSmoking">
            <a:avLst>
              <a:gd name="adj" fmla="val 6580"/>
            </a:avLst>
          </a:prstGeom>
          <a:solidFill>
            <a:srgbClr val="E46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fontAlgn="base"/>
            <a:endParaRPr strike="noStrike" noProof="1">
              <a:latin typeface="Calibri"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4" name="Oval 3"/>
          <p:cNvSpPr/>
          <p:nvPr/>
        </p:nvSpPr>
        <p:spPr>
          <a:xfrm>
            <a:off x="38862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0</a:t>
            </a:r>
            <a:endParaRPr lang="en-US" sz="3600" b="1" strike="noStrike" baseline="-25000" noProof="1" dirty="0">
              <a:solidFill>
                <a:srgbClr val="C00000"/>
              </a:solidFill>
              <a:latin typeface="Minion Pro"/>
            </a:endParaRPr>
          </a:p>
        </p:txBody>
      </p:sp>
      <p:sp>
        <p:nvSpPr>
          <p:cNvPr id="5" name="Oval 4"/>
          <p:cNvSpPr/>
          <p:nvPr/>
        </p:nvSpPr>
        <p:spPr>
          <a:xfrm>
            <a:off x="2971800" y="1554163"/>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1</a:t>
            </a:r>
            <a:endParaRPr lang="en-US" sz="3600" b="1" strike="noStrike" baseline="-25000" noProof="1" dirty="0">
              <a:solidFill>
                <a:srgbClr val="C00000"/>
              </a:solidFill>
              <a:latin typeface="Minion Pro"/>
            </a:endParaRPr>
          </a:p>
        </p:txBody>
      </p:sp>
      <p:sp>
        <p:nvSpPr>
          <p:cNvPr id="6" name="Oval 5"/>
          <p:cNvSpPr/>
          <p:nvPr/>
        </p:nvSpPr>
        <p:spPr>
          <a:xfrm>
            <a:off x="4800600" y="1554163"/>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2</a:t>
            </a:r>
            <a:endParaRPr lang="en-US" sz="3600" b="1" strike="noStrike" baseline="-25000" noProof="1" dirty="0">
              <a:solidFill>
                <a:srgbClr val="C00000"/>
              </a:solidFill>
              <a:latin typeface="Minion Pro"/>
            </a:endParaRPr>
          </a:p>
        </p:txBody>
      </p:sp>
      <p:sp>
        <p:nvSpPr>
          <p:cNvPr id="7" name="Oval 6"/>
          <p:cNvSpPr/>
          <p:nvPr/>
        </p:nvSpPr>
        <p:spPr>
          <a:xfrm>
            <a:off x="6019800" y="3017838"/>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6</a:t>
            </a:r>
            <a:endParaRPr lang="en-US" sz="3600" b="1" strike="noStrike" baseline="-25000" noProof="1" dirty="0">
              <a:solidFill>
                <a:srgbClr val="C00000"/>
              </a:solidFill>
              <a:latin typeface="Minion Pro"/>
            </a:endParaRPr>
          </a:p>
        </p:txBody>
      </p:sp>
      <p:sp>
        <p:nvSpPr>
          <p:cNvPr id="8" name="Oval 7"/>
          <p:cNvSpPr/>
          <p:nvPr/>
        </p:nvSpPr>
        <p:spPr>
          <a:xfrm>
            <a:off x="4678363" y="305117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5</a:t>
            </a:r>
            <a:endParaRPr lang="en-US" sz="3600" b="1" strike="noStrike" baseline="-25000" noProof="1" dirty="0">
              <a:solidFill>
                <a:srgbClr val="C00000"/>
              </a:solidFill>
              <a:latin typeface="Minion Pro"/>
            </a:endParaRPr>
          </a:p>
        </p:txBody>
      </p:sp>
      <p:sp>
        <p:nvSpPr>
          <p:cNvPr id="9" name="Oval 8"/>
          <p:cNvSpPr/>
          <p:nvPr/>
        </p:nvSpPr>
        <p:spPr>
          <a:xfrm>
            <a:off x="1752600" y="3017838"/>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3</a:t>
            </a:r>
            <a:endParaRPr lang="en-US" sz="3600" b="1" strike="noStrike" baseline="-25000" noProof="1" dirty="0">
              <a:solidFill>
                <a:srgbClr val="C00000"/>
              </a:solidFill>
              <a:latin typeface="Minion Pro"/>
            </a:endParaRPr>
          </a:p>
        </p:txBody>
      </p:sp>
      <p:sp>
        <p:nvSpPr>
          <p:cNvPr id="10" name="Oval 9"/>
          <p:cNvSpPr/>
          <p:nvPr/>
        </p:nvSpPr>
        <p:spPr>
          <a:xfrm>
            <a:off x="3094038" y="3025775"/>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4</a:t>
            </a:r>
            <a:endParaRPr lang="en-US" sz="3600" b="1" strike="noStrike" baseline="-25000" noProof="1" dirty="0">
              <a:solidFill>
                <a:srgbClr val="C00000"/>
              </a:solidFill>
              <a:latin typeface="Minion Pro"/>
            </a:endParaRPr>
          </a:p>
        </p:txBody>
      </p:sp>
      <p:cxnSp>
        <p:nvCxnSpPr>
          <p:cNvPr id="12" name="Straight Arrow Connector 11"/>
          <p:cNvCxnSpPr>
            <a:stCxn id="4" idx="4"/>
            <a:endCxn id="5" idx="0"/>
          </p:cNvCxnSpPr>
          <p:nvPr/>
        </p:nvCxnSpPr>
        <p:spPr>
          <a:xfrm flipH="1">
            <a:off x="3459163" y="1066800"/>
            <a:ext cx="914400" cy="4873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4"/>
            <a:endCxn id="6" idx="0"/>
          </p:cNvCxnSpPr>
          <p:nvPr/>
        </p:nvCxnSpPr>
        <p:spPr>
          <a:xfrm>
            <a:off x="4373563" y="1066800"/>
            <a:ext cx="914400" cy="4873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4"/>
            <a:endCxn id="9" idx="0"/>
          </p:cNvCxnSpPr>
          <p:nvPr/>
        </p:nvCxnSpPr>
        <p:spPr>
          <a:xfrm flipH="1">
            <a:off x="2239963" y="2468563"/>
            <a:ext cx="1219200" cy="5492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4"/>
            <a:endCxn id="10" idx="0"/>
          </p:cNvCxnSpPr>
          <p:nvPr/>
        </p:nvCxnSpPr>
        <p:spPr>
          <a:xfrm>
            <a:off x="3459163" y="2468563"/>
            <a:ext cx="122238" cy="5572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4"/>
            <a:endCxn id="8" idx="0"/>
          </p:cNvCxnSpPr>
          <p:nvPr/>
        </p:nvCxnSpPr>
        <p:spPr>
          <a:xfrm flipH="1">
            <a:off x="5165725" y="2468563"/>
            <a:ext cx="122238" cy="5826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 idx="4"/>
            <a:endCxn id="7" idx="0"/>
          </p:cNvCxnSpPr>
          <p:nvPr/>
        </p:nvCxnSpPr>
        <p:spPr>
          <a:xfrm>
            <a:off x="5287963" y="2468563"/>
            <a:ext cx="1219200" cy="5492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606675" y="44196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chemeClr val="tx2"/>
                </a:solidFill>
                <a:latin typeface="Minion Pro"/>
              </a:rPr>
              <a:t>Y</a:t>
            </a:r>
            <a:r>
              <a:rPr lang="en-US" altLang="en-US" sz="3600" b="1" strike="noStrike" baseline="-25000" noProof="1" dirty="0">
                <a:solidFill>
                  <a:schemeClr val="tx2"/>
                </a:solidFill>
                <a:latin typeface="Minion Pro"/>
              </a:rPr>
              <a:t>3</a:t>
            </a:r>
            <a:endParaRPr lang="en-US" altLang="en-US" sz="3600" b="1" strike="noStrike" baseline="-25000" noProof="1" dirty="0">
              <a:solidFill>
                <a:schemeClr val="tx2"/>
              </a:solidFill>
              <a:latin typeface="Minion Pro"/>
            </a:endParaRPr>
          </a:p>
        </p:txBody>
      </p:sp>
      <p:sp>
        <p:nvSpPr>
          <p:cNvPr id="35" name="Oval 34"/>
          <p:cNvSpPr/>
          <p:nvPr/>
        </p:nvSpPr>
        <p:spPr>
          <a:xfrm>
            <a:off x="4008438" y="44196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chemeClr val="tx2"/>
                </a:solidFill>
                <a:latin typeface="Minion Pro"/>
              </a:rPr>
              <a:t>Y</a:t>
            </a:r>
            <a:r>
              <a:rPr lang="en-US" altLang="en-US" sz="3600" b="1" strike="noStrike" baseline="-25000" noProof="1" dirty="0">
                <a:solidFill>
                  <a:schemeClr val="tx2"/>
                </a:solidFill>
                <a:latin typeface="Minion Pro"/>
              </a:rPr>
              <a:t>4</a:t>
            </a:r>
            <a:endParaRPr lang="en-US" altLang="en-US" sz="3600" b="1" strike="noStrike" baseline="-25000" noProof="1" dirty="0">
              <a:solidFill>
                <a:schemeClr val="tx2"/>
              </a:solidFill>
              <a:latin typeface="Minion Pro"/>
            </a:endParaRPr>
          </a:p>
        </p:txBody>
      </p:sp>
      <p:sp>
        <p:nvSpPr>
          <p:cNvPr id="36" name="Oval 35"/>
          <p:cNvSpPr/>
          <p:nvPr/>
        </p:nvSpPr>
        <p:spPr>
          <a:xfrm>
            <a:off x="5645150" y="439261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chemeClr val="tx2"/>
                </a:solidFill>
                <a:latin typeface="Minion Pro"/>
              </a:rPr>
              <a:t>Y</a:t>
            </a:r>
            <a:r>
              <a:rPr lang="en-US" altLang="en-US" sz="3600" b="1" strike="noStrike" baseline="-25000" noProof="1" dirty="0">
                <a:solidFill>
                  <a:schemeClr val="tx2"/>
                </a:solidFill>
                <a:latin typeface="Minion Pro"/>
              </a:rPr>
              <a:t>5</a:t>
            </a:r>
            <a:endParaRPr lang="en-US" altLang="en-US" sz="3600" b="1" strike="noStrike" baseline="-25000" noProof="1" dirty="0">
              <a:solidFill>
                <a:schemeClr val="tx2"/>
              </a:solidFill>
              <a:latin typeface="Minion Pro"/>
            </a:endParaRPr>
          </a:p>
        </p:txBody>
      </p:sp>
      <p:sp>
        <p:nvSpPr>
          <p:cNvPr id="37" name="Oval 36"/>
          <p:cNvSpPr/>
          <p:nvPr/>
        </p:nvSpPr>
        <p:spPr>
          <a:xfrm>
            <a:off x="6934200" y="44196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chemeClr val="tx2"/>
                </a:solidFill>
                <a:latin typeface="Minion Pro"/>
              </a:rPr>
              <a:t>Y</a:t>
            </a:r>
            <a:r>
              <a:rPr lang="en-US" altLang="en-US" sz="3600" b="1" strike="noStrike" baseline="-25000" noProof="1" dirty="0">
                <a:solidFill>
                  <a:schemeClr val="tx2"/>
                </a:solidFill>
                <a:latin typeface="Minion Pro"/>
              </a:rPr>
              <a:t>6</a:t>
            </a:r>
            <a:endParaRPr lang="en-US" altLang="en-US" sz="3600" b="1" strike="noStrike" baseline="-25000" noProof="1" dirty="0">
              <a:solidFill>
                <a:schemeClr val="tx2"/>
              </a:solidFill>
              <a:latin typeface="Minion Pro"/>
            </a:endParaRPr>
          </a:p>
        </p:txBody>
      </p:sp>
      <p:cxnSp>
        <p:nvCxnSpPr>
          <p:cNvPr id="38" name="Straight Arrow Connector 37"/>
          <p:cNvCxnSpPr>
            <a:stCxn id="9" idx="4"/>
            <a:endCxn id="34" idx="1"/>
          </p:cNvCxnSpPr>
          <p:nvPr/>
        </p:nvCxnSpPr>
        <p:spPr>
          <a:xfrm>
            <a:off x="2239963" y="3932238"/>
            <a:ext cx="509588" cy="6207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0" idx="4"/>
            <a:endCxn id="35" idx="1"/>
          </p:cNvCxnSpPr>
          <p:nvPr/>
        </p:nvCxnSpPr>
        <p:spPr>
          <a:xfrm>
            <a:off x="3581400" y="3940175"/>
            <a:ext cx="569913" cy="6127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4"/>
            <a:endCxn id="36" idx="1"/>
          </p:cNvCxnSpPr>
          <p:nvPr/>
        </p:nvCxnSpPr>
        <p:spPr>
          <a:xfrm>
            <a:off x="5165725" y="3965575"/>
            <a:ext cx="622300" cy="5603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7" idx="4"/>
            <a:endCxn id="37" idx="1"/>
          </p:cNvCxnSpPr>
          <p:nvPr/>
        </p:nvCxnSpPr>
        <p:spPr>
          <a:xfrm>
            <a:off x="6507163" y="3932238"/>
            <a:ext cx="569913" cy="6207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53" name="Title 1"/>
          <p:cNvSpPr>
            <a:spLocks noGrp="1"/>
          </p:cNvSpPr>
          <p:nvPr>
            <p:ph type="title"/>
          </p:nvPr>
        </p:nvSpPr>
        <p:spPr>
          <a:xfrm>
            <a:off x="8534400" y="228600"/>
            <a:ext cx="1905000" cy="868363"/>
          </a:xfrm>
          <a:solidFill>
            <a:schemeClr val="lt1"/>
          </a:solidFill>
          <a:ln w="25400">
            <a:solidFill>
              <a:srgbClr val="E46A6B"/>
            </a:solidFill>
            <a:miter/>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en-US" sz="4400" b="1" i="0" u="none" strike="noStrike" kern="1200" cap="none" spc="0" normalizeH="0" baseline="0" noProof="1" dirty="0">
                <a:solidFill>
                  <a:schemeClr val="tx2"/>
                </a:solidFill>
                <a:latin typeface="Ubuntu" panose="020B0504030602030204" charset="0"/>
                <a:ea typeface="Ubuntu" panose="020B0504030602030204" charset="0"/>
                <a:cs typeface="Aharoni" pitchFamily="2" charset="-79"/>
              </a:rPr>
              <a:t>Y</a:t>
            </a:r>
            <a:r>
              <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rPr>
              <a:t> ~ </a:t>
            </a:r>
            <a:r>
              <a:rPr kumimoji="0" lang="en-US" sz="4400" b="1" i="0" u="none" strike="noStrike" kern="1200" cap="none" spc="0" normalizeH="0" baseline="0" noProof="1" dirty="0">
                <a:solidFill>
                  <a:schemeClr val="accent2"/>
                </a:solidFill>
                <a:latin typeface="Ubuntu" panose="020B0504030602030204" charset="0"/>
                <a:ea typeface="Ubuntu" panose="020B0504030602030204" charset="0"/>
                <a:cs typeface="Aharoni" pitchFamily="2" charset="-79"/>
              </a:rPr>
              <a:t>X</a:t>
            </a:r>
            <a:endParaRPr kumimoji="0" lang="en-US" sz="4400" b="1" i="0" u="none" strike="noStrike" kern="1200" cap="none" spc="0" normalizeH="0" baseline="0" noProof="1" dirty="0">
              <a:solidFill>
                <a:schemeClr val="accent2"/>
              </a:solidFill>
              <a:latin typeface="Ubuntu" panose="020B0504030602030204" charset="0"/>
              <a:ea typeface="Ubuntu" panose="020B0504030602030204" charset="0"/>
              <a:cs typeface="Aharoni" pitchFamily="2" charset="-79"/>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981200" y="152400"/>
            <a:ext cx="8229600" cy="1143000"/>
          </a:xfrm>
          <a:ln>
            <a:miter/>
          </a:ln>
        </p:spPr>
        <p:txBody>
          <a:bodyPr vert="horz" lIns="91440" tIns="45720" rIns="91440" bIns="45720" rtlCol="0" anchor="ctr">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rPr>
              <a:t>Why can’t we do “regular” linear regression again?</a:t>
            </a:r>
            <a:endPar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endParaRPr>
          </a:p>
        </p:txBody>
      </p:sp>
      <p:sp>
        <p:nvSpPr>
          <p:cNvPr id="32770" name="Title 1"/>
          <p:cNvSpPr txBox="1"/>
          <p:nvPr/>
        </p:nvSpPr>
        <p:spPr>
          <a:xfrm>
            <a:off x="2057400" y="3581400"/>
            <a:ext cx="8229600" cy="1143000"/>
          </a:xfrm>
          <a:prstGeom prst="rect">
            <a:avLst/>
          </a:prstGeom>
          <a:noFill/>
          <a:ln w="9525">
            <a:noFill/>
          </a:ln>
        </p:spPr>
        <p:txBody>
          <a:bodyPr lIns="91440" tIns="45720" rIns="91440" bIns="45720" anchor="ctr" anchorCtr="0"/>
          <a:p>
            <a:pPr algn="ctr"/>
            <a:r>
              <a:rPr lang="en-US" altLang="en-US" sz="4400" b="1" dirty="0">
                <a:solidFill>
                  <a:srgbClr val="D9D9D9"/>
                </a:solidFill>
                <a:latin typeface="Ubuntu" panose="020B0504030602030204" charset="0"/>
              </a:rPr>
              <a:t>Non-independence </a:t>
            </a:r>
            <a:endParaRPr lang="en-US" altLang="en-US" sz="4400" b="1" dirty="0">
              <a:solidFill>
                <a:srgbClr val="D9D9D9"/>
              </a:solidFill>
              <a:latin typeface="Ubuntu" panose="020B0504030602030204" charset="0"/>
            </a:endParaRPr>
          </a:p>
          <a:p>
            <a:pPr algn="ctr"/>
            <a:r>
              <a:rPr lang="en-US" altLang="en-US" sz="4400" b="1" dirty="0">
                <a:solidFill>
                  <a:srgbClr val="D9D9D9"/>
                </a:solidFill>
                <a:latin typeface="Ubuntu" panose="020B0504030602030204" charset="0"/>
              </a:rPr>
              <a:t>of </a:t>
            </a:r>
            <a:r>
              <a:rPr lang="en-US" altLang="en-US" sz="4400" b="1" i="1" dirty="0">
                <a:solidFill>
                  <a:srgbClr val="D9D9D9"/>
                </a:solidFill>
                <a:latin typeface="Ubuntu" panose="020B0504030602030204" charset="0"/>
              </a:rPr>
              <a:t>residual error variation</a:t>
            </a:r>
            <a:endParaRPr lang="en-US" altLang="en-US" sz="4400" b="1" i="1" dirty="0">
              <a:solidFill>
                <a:srgbClr val="D9D9D9"/>
              </a:solidFill>
              <a:latin typeface="Ubuntu" panose="020B0504030602030204" charset="0"/>
              <a:ea typeface="Ubuntu" panose="020B0504030602030204" charset="0"/>
            </a:endParaRP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grpSp>
        <p:nvGrpSpPr>
          <p:cNvPr id="33793" name="Group 3"/>
          <p:cNvGrpSpPr/>
          <p:nvPr/>
        </p:nvGrpSpPr>
        <p:grpSpPr>
          <a:xfrm>
            <a:off x="1752600" y="152400"/>
            <a:ext cx="6156325" cy="5181600"/>
            <a:chOff x="228600" y="152400"/>
            <a:chExt cx="7696200" cy="6477000"/>
          </a:xfrm>
        </p:grpSpPr>
        <p:sp>
          <p:nvSpPr>
            <p:cNvPr id="5" name="Oval 4"/>
            <p:cNvSpPr/>
            <p:nvPr/>
          </p:nvSpPr>
          <p:spPr>
            <a:xfrm>
              <a:off x="2895600" y="1524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0</a:t>
              </a:r>
              <a:endParaRPr strike="noStrike" noProof="1">
                <a:latin typeface="Ubuntu" panose="020B0504030602030204" charset="0"/>
                <a:ea typeface="Ubuntu" panose="020B0504030602030204" charset="0"/>
              </a:endParaRPr>
            </a:p>
          </p:txBody>
        </p:sp>
        <p:sp>
          <p:nvSpPr>
            <p:cNvPr id="6" name="Oval 5"/>
            <p:cNvSpPr/>
            <p:nvPr/>
          </p:nvSpPr>
          <p:spPr>
            <a:xfrm>
              <a:off x="1752600" y="19050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1</a:t>
              </a:r>
              <a:endParaRPr strike="noStrike" noProof="1">
                <a:latin typeface="Ubuntu" panose="020B0504030602030204" charset="0"/>
                <a:ea typeface="Ubuntu" panose="020B0504030602030204" charset="0"/>
              </a:endParaRPr>
            </a:p>
          </p:txBody>
        </p:sp>
        <p:sp>
          <p:nvSpPr>
            <p:cNvPr id="7" name="Oval 6"/>
            <p:cNvSpPr/>
            <p:nvPr/>
          </p:nvSpPr>
          <p:spPr>
            <a:xfrm>
              <a:off x="4038600" y="19050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2</a:t>
              </a:r>
              <a:endParaRPr strike="noStrike" noProof="1">
                <a:latin typeface="Ubuntu" panose="020B0504030602030204" charset="0"/>
                <a:ea typeface="Ubuntu" panose="020B0504030602030204" charset="0"/>
              </a:endParaRPr>
            </a:p>
          </p:txBody>
        </p:sp>
        <p:sp>
          <p:nvSpPr>
            <p:cNvPr id="8" name="Oval 7"/>
            <p:cNvSpPr/>
            <p:nvPr/>
          </p:nvSpPr>
          <p:spPr>
            <a:xfrm>
              <a:off x="5562600" y="37338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9" name="Oval 8"/>
            <p:cNvSpPr/>
            <p:nvPr/>
          </p:nvSpPr>
          <p:spPr>
            <a:xfrm>
              <a:off x="3886200" y="3776133"/>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10" name="Oval 9"/>
            <p:cNvSpPr/>
            <p:nvPr/>
          </p:nvSpPr>
          <p:spPr>
            <a:xfrm>
              <a:off x="228600" y="37338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3</a:t>
              </a:r>
              <a:endParaRPr strike="noStrike" noProof="1">
                <a:latin typeface="Ubuntu" panose="020B0504030602030204" charset="0"/>
                <a:ea typeface="Ubuntu" panose="020B0504030602030204" charset="0"/>
              </a:endParaRPr>
            </a:p>
          </p:txBody>
        </p:sp>
        <p:sp>
          <p:nvSpPr>
            <p:cNvPr id="11" name="Oval 10"/>
            <p:cNvSpPr/>
            <p:nvPr/>
          </p:nvSpPr>
          <p:spPr>
            <a:xfrm>
              <a:off x="1905000" y="3745089"/>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4</a:t>
              </a:r>
              <a:endParaRPr strike="noStrike" noProof="1">
                <a:latin typeface="Ubuntu" panose="020B0504030602030204" charset="0"/>
                <a:ea typeface="Ubuntu" panose="020B0504030602030204" charset="0"/>
              </a:endParaRPr>
            </a:p>
          </p:txBody>
        </p:sp>
        <p:cxnSp>
          <p:nvCxnSpPr>
            <p:cNvPr id="12" name="Straight Arrow Connector 11"/>
            <p:cNvCxnSpPr>
              <a:stCxn id="5" idx="4"/>
              <a:endCxn id="6" idx="0"/>
            </p:cNvCxnSpPr>
            <p:nvPr/>
          </p:nvCxnSpPr>
          <p:spPr>
            <a:xfrm flipH="1">
              <a:off x="2362200" y="1295400"/>
              <a:ext cx="1143000" cy="6096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0"/>
            </p:cNvCxnSpPr>
            <p:nvPr/>
          </p:nvCxnSpPr>
          <p:spPr>
            <a:xfrm>
              <a:off x="3505200" y="1295400"/>
              <a:ext cx="1143000" cy="6096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4"/>
              <a:endCxn id="10" idx="0"/>
            </p:cNvCxnSpPr>
            <p:nvPr/>
          </p:nvCxnSpPr>
          <p:spPr>
            <a:xfrm flipH="1">
              <a:off x="838200" y="3048000"/>
              <a:ext cx="1524000" cy="6858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a:endCxn id="11" idx="0"/>
            </p:cNvCxnSpPr>
            <p:nvPr/>
          </p:nvCxnSpPr>
          <p:spPr>
            <a:xfrm>
              <a:off x="2362200" y="3048000"/>
              <a:ext cx="152400" cy="697089"/>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4"/>
              <a:endCxn id="9" idx="0"/>
            </p:cNvCxnSpPr>
            <p:nvPr/>
          </p:nvCxnSpPr>
          <p:spPr>
            <a:xfrm flipH="1">
              <a:off x="4495800" y="3048000"/>
              <a:ext cx="152400" cy="72813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4648200" y="3048000"/>
              <a:ext cx="1524000" cy="6858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2954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19" name="Oval 18"/>
            <p:cNvSpPr/>
            <p:nvPr/>
          </p:nvSpPr>
          <p:spPr>
            <a:xfrm>
              <a:off x="30480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20" name="Oval 19"/>
            <p:cNvSpPr/>
            <p:nvPr/>
          </p:nvSpPr>
          <p:spPr>
            <a:xfrm>
              <a:off x="5094111" y="5452533"/>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7</a:t>
              </a:r>
              <a:endParaRPr strike="noStrike" noProof="1">
                <a:latin typeface="Ubuntu" panose="020B0504030602030204" charset="0"/>
                <a:ea typeface="Ubuntu" panose="020B0504030602030204" charset="0"/>
              </a:endParaRPr>
            </a:p>
          </p:txBody>
        </p:sp>
        <p:sp>
          <p:nvSpPr>
            <p:cNvPr id="21" name="Oval 20"/>
            <p:cNvSpPr/>
            <p:nvPr/>
          </p:nvSpPr>
          <p:spPr>
            <a:xfrm>
              <a:off x="67056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8</a:t>
              </a:r>
              <a:endParaRPr strike="noStrike" noProof="1">
                <a:latin typeface="Ubuntu" panose="020B0504030602030204" charset="0"/>
                <a:ea typeface="Ubuntu" panose="020B0504030602030204" charset="0"/>
              </a:endParaRPr>
            </a:p>
          </p:txBody>
        </p:sp>
        <p:cxnSp>
          <p:nvCxnSpPr>
            <p:cNvPr id="22" name="Straight Arrow Connector 21"/>
            <p:cNvCxnSpPr>
              <a:stCxn id="10" idx="4"/>
              <a:endCxn id="18" idx="1"/>
            </p:cNvCxnSpPr>
            <p:nvPr/>
          </p:nvCxnSpPr>
          <p:spPr>
            <a:xfrm>
              <a:off x="838200" y="4876800"/>
              <a:ext cx="635748" cy="7769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4"/>
              <a:endCxn id="19" idx="1"/>
            </p:cNvCxnSpPr>
            <p:nvPr/>
          </p:nvCxnSpPr>
          <p:spPr>
            <a:xfrm>
              <a:off x="2514600" y="4888089"/>
              <a:ext cx="711948" cy="765699"/>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4"/>
              <a:endCxn id="20" idx="1"/>
            </p:cNvCxnSpPr>
            <p:nvPr/>
          </p:nvCxnSpPr>
          <p:spPr>
            <a:xfrm>
              <a:off x="4495800" y="4919133"/>
              <a:ext cx="776859" cy="7007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4"/>
              <a:endCxn id="21" idx="1"/>
            </p:cNvCxnSpPr>
            <p:nvPr/>
          </p:nvCxnSpPr>
          <p:spPr>
            <a:xfrm>
              <a:off x="6172200" y="4876800"/>
              <a:ext cx="711948" cy="7769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grpSp>
      <p:sp>
        <p:nvSpPr>
          <p:cNvPr id="26" name="Oval 25"/>
          <p:cNvSpPr/>
          <p:nvPr/>
        </p:nvSpPr>
        <p:spPr>
          <a:xfrm>
            <a:off x="6172200" y="58340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8</a:t>
            </a:r>
            <a:endParaRPr lang="en-US" altLang="en-US" sz="3600" b="1" strike="noStrike" baseline="-25000" noProof="1" dirty="0">
              <a:solidFill>
                <a:srgbClr val="C00000"/>
              </a:solidFill>
              <a:latin typeface="Ubuntu" panose="020B0504030602030204" charset="0"/>
              <a:ea typeface="Ubuntu" panose="020B0504030602030204" charset="0"/>
              <a:cs typeface="Ubuntu" panose="020B0504030602030204" charset="0"/>
            </a:endParaRPr>
          </a:p>
        </p:txBody>
      </p:sp>
      <p:sp>
        <p:nvSpPr>
          <p:cNvPr id="27" name="Oval 26"/>
          <p:cNvSpPr/>
          <p:nvPr/>
        </p:nvSpPr>
        <p:spPr>
          <a:xfrm>
            <a:off x="4830763" y="5867400"/>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7</a:t>
            </a:r>
            <a:endParaRPr lang="en-US" altLang="en-US" sz="3600" b="1" strike="noStrike" baseline="-25000" noProof="1" dirty="0">
              <a:solidFill>
                <a:srgbClr val="C00000"/>
              </a:solidFill>
              <a:latin typeface="Ubuntu" panose="020B0504030602030204" charset="0"/>
              <a:ea typeface="Ubuntu" panose="020B0504030602030204" charset="0"/>
              <a:cs typeface="Ubuntu" panose="020B0504030602030204" charset="0"/>
            </a:endParaRPr>
          </a:p>
        </p:txBody>
      </p:sp>
      <p:sp>
        <p:nvSpPr>
          <p:cNvPr id="28" name="Oval 27"/>
          <p:cNvSpPr/>
          <p:nvPr/>
        </p:nvSpPr>
        <p:spPr>
          <a:xfrm>
            <a:off x="1905000" y="58340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5</a:t>
            </a:r>
            <a:endParaRPr lang="en-US" altLang="en-US" sz="3600" b="1" strike="noStrike" baseline="-25000" noProof="1" dirty="0">
              <a:solidFill>
                <a:srgbClr val="C00000"/>
              </a:solidFill>
              <a:latin typeface="Ubuntu" panose="020B0504030602030204" charset="0"/>
              <a:ea typeface="Ubuntu" panose="020B0504030602030204" charset="0"/>
              <a:cs typeface="Ubuntu" panose="020B0504030602030204" charset="0"/>
            </a:endParaRPr>
          </a:p>
        </p:txBody>
      </p:sp>
      <p:sp>
        <p:nvSpPr>
          <p:cNvPr id="29" name="Oval 28"/>
          <p:cNvSpPr/>
          <p:nvPr/>
        </p:nvSpPr>
        <p:spPr>
          <a:xfrm>
            <a:off x="3246438" y="58420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6</a:t>
            </a:r>
            <a:endParaRPr lang="en-US" altLang="en-US" sz="3600" b="1" strike="noStrike" baseline="-25000" noProof="1" dirty="0">
              <a:solidFill>
                <a:srgbClr val="C00000"/>
              </a:solidFill>
              <a:latin typeface="Ubuntu" panose="020B0504030602030204" charset="0"/>
              <a:ea typeface="Ubuntu" panose="020B0504030602030204" charset="0"/>
              <a:cs typeface="Ubuntu" panose="020B0504030602030204" charset="0"/>
            </a:endParaRPr>
          </a:p>
        </p:txBody>
      </p:sp>
      <p:cxnSp>
        <p:nvCxnSpPr>
          <p:cNvPr id="30" name="Straight Arrow Connector 29"/>
          <p:cNvCxnSpPr>
            <a:stCxn id="28" idx="0"/>
            <a:endCxn id="18" idx="4"/>
          </p:cNvCxnSpPr>
          <p:nvPr/>
        </p:nvCxnSpPr>
        <p:spPr>
          <a:xfrm flipV="1">
            <a:off x="2392363" y="5334000"/>
            <a:ext cx="701675" cy="5000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9" idx="0"/>
            <a:endCxn id="19" idx="4"/>
          </p:cNvCxnSpPr>
          <p:nvPr/>
        </p:nvCxnSpPr>
        <p:spPr>
          <a:xfrm flipV="1">
            <a:off x="3733800" y="5334000"/>
            <a:ext cx="762000" cy="5080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7" idx="0"/>
            <a:endCxn id="20" idx="4"/>
          </p:cNvCxnSpPr>
          <p:nvPr/>
        </p:nvCxnSpPr>
        <p:spPr>
          <a:xfrm flipV="1">
            <a:off x="5318125" y="5307013"/>
            <a:ext cx="814388" cy="5603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6" idx="0"/>
            <a:endCxn id="21" idx="4"/>
          </p:cNvCxnSpPr>
          <p:nvPr/>
        </p:nvCxnSpPr>
        <p:spPr>
          <a:xfrm flipV="1">
            <a:off x="6659563" y="5334000"/>
            <a:ext cx="762000" cy="5000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42" name="Title 1"/>
          <p:cNvSpPr>
            <a:spLocks noGrp="1"/>
          </p:cNvSpPr>
          <p:nvPr>
            <p:ph type="title"/>
          </p:nvPr>
        </p:nvSpPr>
        <p:spPr>
          <a:xfrm>
            <a:off x="8534400" y="152400"/>
            <a:ext cx="1905000" cy="868363"/>
          </a:xfrm>
          <a:solidFill>
            <a:schemeClr val="lt1"/>
          </a:solidFill>
          <a:ln w="25400">
            <a:solidFill>
              <a:srgbClr val="E46A6B"/>
            </a:solidFill>
            <a:miter/>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en-US" sz="4400" b="1" i="0" u="none" strike="noStrike" kern="1200" cap="none" spc="0" normalizeH="0" baseline="0" noProof="1" dirty="0">
                <a:solidFill>
                  <a:schemeClr val="tx2"/>
                </a:solidFill>
                <a:latin typeface="Ubuntu" panose="020B0504030602030204" charset="0"/>
                <a:ea typeface="Ubuntu" panose="020B0504030602030204" charset="0"/>
                <a:cs typeface="Aharoni" pitchFamily="2" charset="-79"/>
              </a:rPr>
              <a:t>Y</a:t>
            </a:r>
            <a:r>
              <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rPr>
              <a:t> ~ </a:t>
            </a:r>
            <a:r>
              <a:rPr kumimoji="0" lang="en-US" sz="4400" b="1" i="0" u="none" strike="noStrike" kern="1200" cap="none" spc="0" normalizeH="0" baseline="0" noProof="1" dirty="0">
                <a:solidFill>
                  <a:schemeClr val="accent2"/>
                </a:solidFill>
                <a:latin typeface="Ubuntu" panose="020B0504030602030204" charset="0"/>
                <a:ea typeface="Ubuntu" panose="020B0504030602030204" charset="0"/>
                <a:cs typeface="Aharoni" pitchFamily="2" charset="-79"/>
              </a:rPr>
              <a:t>X</a:t>
            </a:r>
            <a:endParaRPr kumimoji="0" lang="en-US" sz="4400" b="1" i="0" u="none" strike="noStrike" kern="1200" cap="none" spc="0" normalizeH="0" baseline="0" noProof="1" dirty="0">
              <a:solidFill>
                <a:schemeClr val="accent2"/>
              </a:solidFill>
              <a:latin typeface="Ubuntu" panose="020B0504030602030204" charset="0"/>
              <a:ea typeface="Ubuntu" panose="020B0504030602030204" charset="0"/>
              <a:cs typeface="Aharoni" pitchFamily="2" charset="-79"/>
            </a:endParaRPr>
          </a:p>
        </p:txBody>
      </p:sp>
      <p:sp>
        <p:nvSpPr>
          <p:cNvPr id="33824" name="Title 1"/>
          <p:cNvSpPr>
            <a:spLocks noGrp="1"/>
          </p:cNvSpPr>
          <p:nvPr/>
        </p:nvSpPr>
        <p:spPr>
          <a:xfrm>
            <a:off x="8077200" y="1143000"/>
            <a:ext cx="2889250" cy="1143000"/>
          </a:xfrm>
          <a:prstGeom prst="rect">
            <a:avLst/>
          </a:prstGeom>
          <a:noFill/>
          <a:ln w="9525">
            <a:noFill/>
          </a:ln>
        </p:spPr>
        <p:txBody>
          <a:bodyPr lIns="91440" tIns="45720" rIns="91440" bIns="45720" anchor="ctr" anchorCtr="0"/>
          <a:p>
            <a:pPr algn="ctr">
              <a:buClrTx/>
              <a:buFontTx/>
            </a:pPr>
            <a:r>
              <a:rPr lang="en-US" altLang="en-US" sz="2400" b="1" baseline="0" dirty="0">
                <a:solidFill>
                  <a:srgbClr val="D9D9D9"/>
                </a:solidFill>
                <a:latin typeface="Ubuntu" panose="020B0504030602030204" charset="0"/>
              </a:rPr>
              <a:t>Phylogeny</a:t>
            </a:r>
            <a:endParaRPr lang="en-US" altLang="en-US" sz="2400" b="1" baseline="0" dirty="0">
              <a:solidFill>
                <a:srgbClr val="D9D9D9"/>
              </a:solidFill>
              <a:latin typeface="Ubuntu" panose="020B0504030602030204" charset="0"/>
            </a:endParaRPr>
          </a:p>
          <a:p>
            <a:pPr algn="ctr">
              <a:buClrTx/>
              <a:buFontTx/>
            </a:pPr>
            <a:endParaRPr lang="en-US" altLang="en-US" sz="2400" b="1" baseline="0" dirty="0">
              <a:solidFill>
                <a:srgbClr val="D9D9D9"/>
              </a:solidFill>
              <a:latin typeface="Ubuntu" panose="020B0504030602030204" charset="0"/>
              <a:ea typeface="Ubuntu" panose="020B0504030602030204" charset="0"/>
            </a:endParaRPr>
          </a:p>
        </p:txBody>
      </p:sp>
      <p:sp>
        <p:nvSpPr>
          <p:cNvPr id="4" name="Title 1"/>
          <p:cNvSpPr>
            <a:spLocks noGrp="1"/>
          </p:cNvSpPr>
          <p:nvPr/>
        </p:nvSpPr>
        <p:spPr>
          <a:xfrm>
            <a:off x="8070850" y="4305300"/>
            <a:ext cx="2241550" cy="1143000"/>
          </a:xfrm>
          <a:prstGeom prst="rect">
            <a:avLst/>
          </a:prstGeom>
          <a:noFill/>
          <a:ln w="9525">
            <a:noFill/>
            <a:miter/>
          </a:ln>
        </p:spPr>
        <p:txBody>
          <a:bodyPr vert="horz" lIns="91440" tIns="45720" rIns="91440" bIns="45720" rtlCol="0" anchor="ctr" anchorCtr="0">
            <a:normAutofit fontScale="70000"/>
          </a:bodyPr>
          <a:lstStyle>
            <a:lvl1pPr algn="ctr" defTabSz="914400" rtl="0" eaLnBrk="1" latinLnBrk="0" hangingPunct="1">
              <a:spcBef>
                <a:spcPct val="0"/>
              </a:spcBef>
              <a:buNone/>
              <a:defRPr sz="4400" b="1" kern="1200">
                <a:solidFill>
                  <a:schemeClr val="bg1">
                    <a:lumMod val="85000"/>
                  </a:schemeClr>
                </a:solidFill>
                <a:latin typeface="Ubuntu" panose="020B0504030602030204" charset="0"/>
                <a:ea typeface="Ubuntu" panose="020B0504030602030204" charset="0"/>
                <a:cs typeface="Aharoni" pitchFamily="2" charset="-79"/>
              </a:defRPr>
            </a:lvl1pPr>
          </a:lstStyle>
          <a:p>
            <a:pPr marL="0" marR="0" indent="0" algn="ctr" defTabSz="914400" rtl="0" eaLnBrk="1" fontAlgn="auto" latinLnBrk="0" hangingPunct="1">
              <a:lnSpc>
                <a:spcPct val="100000"/>
              </a:lnSpc>
              <a:spcBef>
                <a:spcPct val="0"/>
              </a:spcBef>
              <a:spcAft>
                <a:spcPct val="0"/>
              </a:spcAft>
              <a:buClrTx/>
              <a:buSzTx/>
              <a:buFontTx/>
              <a:buNone/>
            </a:pPr>
            <a:r>
              <a:rPr kumimoji="0" lang="en-US" alt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rPr>
              <a:t>Response traits</a:t>
            </a:r>
            <a:endParaRPr kumimoji="0" lang="en-US" alt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endParaRPr>
          </a:p>
        </p:txBody>
      </p:sp>
      <p:sp>
        <p:nvSpPr>
          <p:cNvPr id="33826" name="Title 1"/>
          <p:cNvSpPr>
            <a:spLocks noGrp="1"/>
          </p:cNvSpPr>
          <p:nvPr/>
        </p:nvSpPr>
        <p:spPr>
          <a:xfrm>
            <a:off x="7908925" y="5648325"/>
            <a:ext cx="2749550" cy="1133475"/>
          </a:xfrm>
          <a:prstGeom prst="rect">
            <a:avLst/>
          </a:prstGeom>
          <a:noFill/>
          <a:ln w="9525">
            <a:noFill/>
          </a:ln>
        </p:spPr>
        <p:txBody>
          <a:bodyPr lIns="91440" tIns="45720" rIns="91440" bIns="45720" anchor="ctr" anchorCtr="0"/>
          <a:p>
            <a:pPr algn="ctr">
              <a:buClrTx/>
              <a:buFontTx/>
            </a:pPr>
            <a:r>
              <a:rPr lang="en-US" altLang="en-US" sz="2400" b="1" baseline="0" dirty="0">
                <a:solidFill>
                  <a:srgbClr val="D9D9D9"/>
                </a:solidFill>
                <a:latin typeface="Ubuntu" panose="020B0504030602030204" charset="0"/>
              </a:rPr>
              <a:t>Predictor traits</a:t>
            </a:r>
            <a:r>
              <a:rPr lang="en-US" altLang="en-US" sz="2400" b="1" baseline="0" dirty="0">
                <a:solidFill>
                  <a:srgbClr val="D9D9D9"/>
                </a:solidFill>
                <a:latin typeface="Ubuntu" panose="020B0504030602030204" charset="0"/>
              </a:rPr>
              <a:t>/</a:t>
            </a:r>
            <a:endParaRPr lang="en-US" altLang="en-US" sz="2400" b="1" baseline="0" dirty="0">
              <a:solidFill>
                <a:srgbClr val="D9D9D9"/>
              </a:solidFill>
              <a:latin typeface="Ubuntu" panose="020B0504030602030204" charset="0"/>
            </a:endParaRPr>
          </a:p>
          <a:p>
            <a:pPr algn="ctr">
              <a:buClrTx/>
              <a:buFontTx/>
            </a:pPr>
            <a:r>
              <a:rPr lang="en-US" altLang="en-US" sz="2400" b="1" baseline="0" dirty="0">
                <a:solidFill>
                  <a:srgbClr val="D9D9D9"/>
                </a:solidFill>
                <a:latin typeface="Ubuntu" panose="020B0504030602030204" charset="0"/>
              </a:rPr>
              <a:t>Treatment/</a:t>
            </a:r>
            <a:endParaRPr lang="en-US" altLang="en-US" sz="2400" b="1" baseline="0" dirty="0">
              <a:solidFill>
                <a:srgbClr val="D9D9D9"/>
              </a:solidFill>
              <a:latin typeface="Ubuntu" panose="020B0504030602030204" charset="0"/>
            </a:endParaRPr>
          </a:p>
          <a:p>
            <a:pPr algn="ctr">
              <a:buClrTx/>
              <a:buFontTx/>
            </a:pPr>
            <a:r>
              <a:rPr lang="en-US" altLang="en-US" sz="2400" b="1" baseline="0" dirty="0">
                <a:solidFill>
                  <a:srgbClr val="D9D9D9"/>
                </a:solidFill>
                <a:latin typeface="Ubuntu" panose="020B0504030602030204" charset="0"/>
              </a:rPr>
              <a:t>Fixed effects</a:t>
            </a:r>
            <a:endParaRPr lang="en-US" altLang="en-US" sz="2400" b="1" baseline="0" dirty="0">
              <a:solidFill>
                <a:srgbClr val="D9D9D9"/>
              </a:solidFill>
              <a:latin typeface="Ubuntu" panose="020B0504030602030204" charset="0"/>
              <a:ea typeface="Ubuntu" panose="020B05040306020302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34817" name="Picture 4"/>
          <p:cNvPicPr>
            <a:picLocks noChangeAspect="1"/>
          </p:cNvPicPr>
          <p:nvPr/>
        </p:nvPicPr>
        <p:blipFill>
          <a:blip r:embed="rId1">
            <a:clrChange>
              <a:clrFrom>
                <a:srgbClr val="000000"/>
              </a:clrFrom>
              <a:clrTo>
                <a:srgbClr val="000000">
                  <a:alpha val="0"/>
                </a:srgbClr>
              </a:clrTo>
            </a:clrChange>
          </a:blip>
          <a:srcRect l="12321" t="11111" b="12381"/>
          <a:stretch>
            <a:fillRect/>
          </a:stretch>
        </p:blipFill>
        <p:spPr>
          <a:xfrm rot="-5400000" flipV="1">
            <a:off x="3429000" y="-762000"/>
            <a:ext cx="5486400" cy="8991600"/>
          </a:xfrm>
          <a:prstGeom prst="rect">
            <a:avLst/>
          </a:prstGeom>
          <a:noFill/>
          <a:ln w="9525">
            <a:noFill/>
          </a:ln>
        </p:spPr>
      </p:pic>
      <p:sp>
        <p:nvSpPr>
          <p:cNvPr id="34818" name="Title 1"/>
          <p:cNvSpPr>
            <a:spLocks noGrp="1"/>
          </p:cNvSpPr>
          <p:nvPr>
            <p:ph type="title"/>
          </p:nvPr>
        </p:nvSpPr>
        <p:spPr>
          <a:xfrm>
            <a:off x="76200" y="5791200"/>
            <a:ext cx="8229600" cy="1143000"/>
          </a:xfrm>
        </p:spPr>
        <p:txBody>
          <a:bodyPr lIns="91440" tIns="45720" rIns="91440" bIns="45720" anchor="ctr" anchorCtr="0"/>
          <a:p>
            <a:pPr defTabSz="914400">
              <a:buNone/>
            </a:pPr>
            <a:r>
              <a:rPr lang="en-US" altLang="en-US" kern="1200" dirty="0">
                <a:latin typeface="Ubuntu" panose="020B0504030602030204" charset="0"/>
                <a:ea typeface="Ubuntu" panose="020B0504030602030204" charset="0"/>
                <a:cs typeface="Aharoni" pitchFamily="2" charset="-79"/>
              </a:rPr>
              <a:t>Brownian Motion</a:t>
            </a:r>
            <a:endParaRPr lang="en-US" altLang="en-US" kern="1200" dirty="0">
              <a:latin typeface="Ubuntu" panose="020B0504030602030204" charset="0"/>
              <a:ea typeface="Ubuntu" panose="020B0504030602030204" charset="0"/>
              <a:cs typeface="Aharoni" pitchFamily="2" charset="-79"/>
            </a:endParaRPr>
          </a:p>
        </p:txBody>
      </p:sp>
      <p:pic>
        <p:nvPicPr>
          <p:cNvPr id="34819" name="Picture 2"/>
          <p:cNvPicPr>
            <a:picLocks noChangeAspect="1"/>
          </p:cNvPicPr>
          <p:nvPr/>
        </p:nvPicPr>
        <p:blipFill>
          <a:blip r:embed="rId2">
            <a:clrChange>
              <a:clrFrom>
                <a:srgbClr val="FFFFFF"/>
              </a:clrFrom>
              <a:clrTo>
                <a:srgbClr val="FFFFFF">
                  <a:alpha val="0"/>
                </a:srgbClr>
              </a:clrTo>
            </a:clrChange>
          </a:blip>
          <a:srcRect l="8492" b="12169"/>
          <a:stretch>
            <a:fillRect/>
          </a:stretch>
        </p:blipFill>
        <p:spPr>
          <a:xfrm>
            <a:off x="1676400" y="0"/>
            <a:ext cx="9220200" cy="1524000"/>
          </a:xfrm>
          <a:prstGeom prst="rect">
            <a:avLst/>
          </a:prstGeom>
          <a:noFill/>
          <a:ln w="9525">
            <a:noFill/>
          </a:ln>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5" name="Oval 4"/>
          <p:cNvSpPr/>
          <p:nvPr/>
        </p:nvSpPr>
        <p:spPr>
          <a:xfrm>
            <a:off x="38862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0</a:t>
            </a:r>
            <a:endParaRPr strike="noStrike" noProof="1">
              <a:latin typeface="Ubuntu" panose="020B0504030602030204" charset="0"/>
              <a:ea typeface="Ubuntu" panose="020B0504030602030204" charset="0"/>
            </a:endParaRPr>
          </a:p>
        </p:txBody>
      </p:sp>
      <p:sp>
        <p:nvSpPr>
          <p:cNvPr id="6" name="Oval 5"/>
          <p:cNvSpPr/>
          <p:nvPr/>
        </p:nvSpPr>
        <p:spPr>
          <a:xfrm>
            <a:off x="2266950" y="157480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1</a:t>
            </a:r>
            <a:endParaRPr strike="noStrike" noProof="1">
              <a:latin typeface="Ubuntu" panose="020B0504030602030204" charset="0"/>
              <a:ea typeface="Ubuntu" panose="020B0504030602030204" charset="0"/>
            </a:endParaRPr>
          </a:p>
        </p:txBody>
      </p:sp>
      <p:sp>
        <p:nvSpPr>
          <p:cNvPr id="7" name="Oval 6"/>
          <p:cNvSpPr/>
          <p:nvPr/>
        </p:nvSpPr>
        <p:spPr>
          <a:xfrm>
            <a:off x="5907088" y="157480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2</a:t>
            </a:r>
            <a:endParaRPr strike="noStrike" noProof="1">
              <a:latin typeface="Ubuntu" panose="020B0504030602030204" charset="0"/>
              <a:ea typeface="Ubuntu" panose="020B0504030602030204" charset="0"/>
            </a:endParaRPr>
          </a:p>
        </p:txBody>
      </p:sp>
      <p:sp>
        <p:nvSpPr>
          <p:cNvPr id="8" name="Oval 7"/>
          <p:cNvSpPr/>
          <p:nvPr/>
        </p:nvSpPr>
        <p:spPr>
          <a:xfrm>
            <a:off x="8377238" y="465931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9" name="Oval 8"/>
          <p:cNvSpPr/>
          <p:nvPr/>
        </p:nvSpPr>
        <p:spPr>
          <a:xfrm>
            <a:off x="5764213" y="45291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10" name="Oval 9"/>
          <p:cNvSpPr/>
          <p:nvPr/>
        </p:nvSpPr>
        <p:spPr>
          <a:xfrm>
            <a:off x="1624013" y="45291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3</a:t>
            </a:r>
            <a:endParaRPr strike="noStrike" noProof="1">
              <a:latin typeface="Ubuntu" panose="020B0504030602030204" charset="0"/>
              <a:ea typeface="Ubuntu" panose="020B0504030602030204" charset="0"/>
            </a:endParaRPr>
          </a:p>
        </p:txBody>
      </p:sp>
      <p:sp>
        <p:nvSpPr>
          <p:cNvPr id="11" name="Oval 10"/>
          <p:cNvSpPr/>
          <p:nvPr/>
        </p:nvSpPr>
        <p:spPr>
          <a:xfrm>
            <a:off x="4111625" y="45799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4</a:t>
            </a:r>
            <a:endParaRPr strike="noStrike" noProof="1">
              <a:latin typeface="Ubuntu" panose="020B0504030602030204" charset="0"/>
              <a:ea typeface="Ubuntu" panose="020B0504030602030204" charset="0"/>
            </a:endParaRPr>
          </a:p>
        </p:txBody>
      </p:sp>
      <p:cxnSp>
        <p:nvCxnSpPr>
          <p:cNvPr id="12" name="Straight Arrow Connector 11"/>
          <p:cNvCxnSpPr>
            <a:stCxn id="5" idx="4"/>
            <a:endCxn id="6" idx="0"/>
          </p:cNvCxnSpPr>
          <p:nvPr/>
        </p:nvCxnSpPr>
        <p:spPr>
          <a:xfrm flipH="1">
            <a:off x="2755900" y="1066800"/>
            <a:ext cx="1617663" cy="508000"/>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0"/>
          </p:cNvCxnSpPr>
          <p:nvPr/>
        </p:nvCxnSpPr>
        <p:spPr>
          <a:xfrm>
            <a:off x="4373563" y="1066800"/>
            <a:ext cx="2020888" cy="508000"/>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4"/>
            <a:endCxn id="10" idx="0"/>
          </p:cNvCxnSpPr>
          <p:nvPr/>
        </p:nvCxnSpPr>
        <p:spPr>
          <a:xfrm flipH="1">
            <a:off x="2111375" y="2489200"/>
            <a:ext cx="644525" cy="20399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a:endCxn id="11" idx="0"/>
          </p:cNvCxnSpPr>
          <p:nvPr/>
        </p:nvCxnSpPr>
        <p:spPr>
          <a:xfrm>
            <a:off x="2755900" y="2489200"/>
            <a:ext cx="1843088" cy="20907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4"/>
            <a:endCxn id="9" idx="0"/>
          </p:cNvCxnSpPr>
          <p:nvPr/>
        </p:nvCxnSpPr>
        <p:spPr>
          <a:xfrm flipH="1">
            <a:off x="6251575" y="2489200"/>
            <a:ext cx="142875" cy="20399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6394450" y="2489200"/>
            <a:ext cx="2470150" cy="2170113"/>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8674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0</a:t>
            </a:r>
            <a:endParaRPr strike="noStrike" noProof="1">
              <a:latin typeface="Ubuntu" panose="020B0504030602030204" charset="0"/>
              <a:ea typeface="Ubuntu" panose="020B0504030602030204" charset="0"/>
            </a:endParaRPr>
          </a:p>
        </p:txBody>
      </p:sp>
      <p:sp>
        <p:nvSpPr>
          <p:cNvPr id="35" name="Oval 34"/>
          <p:cNvSpPr/>
          <p:nvPr/>
        </p:nvSpPr>
        <p:spPr>
          <a:xfrm>
            <a:off x="4176713" y="247015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1</a:t>
            </a:r>
            <a:endParaRPr strike="noStrike" noProof="1">
              <a:latin typeface="Ubuntu" panose="020B0504030602030204" charset="0"/>
              <a:ea typeface="Ubuntu" panose="020B0504030602030204" charset="0"/>
            </a:endParaRPr>
          </a:p>
        </p:txBody>
      </p:sp>
      <p:sp>
        <p:nvSpPr>
          <p:cNvPr id="37" name="Oval 36"/>
          <p:cNvSpPr/>
          <p:nvPr/>
        </p:nvSpPr>
        <p:spPr>
          <a:xfrm>
            <a:off x="8248650" y="2595563"/>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2</a:t>
            </a:r>
            <a:endParaRPr strike="noStrike" noProof="1">
              <a:latin typeface="Ubuntu" panose="020B0504030602030204" charset="0"/>
              <a:ea typeface="Ubuntu" panose="020B0504030602030204" charset="0"/>
            </a:endParaRPr>
          </a:p>
        </p:txBody>
      </p:sp>
      <p:sp>
        <p:nvSpPr>
          <p:cNvPr id="38" name="Oval 37"/>
          <p:cNvSpPr/>
          <p:nvPr/>
        </p:nvSpPr>
        <p:spPr>
          <a:xfrm>
            <a:off x="9567863" y="576262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40" name="Oval 39"/>
          <p:cNvSpPr/>
          <p:nvPr/>
        </p:nvSpPr>
        <p:spPr>
          <a:xfrm>
            <a:off x="6962775" y="57023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41" name="Oval 40"/>
          <p:cNvSpPr/>
          <p:nvPr/>
        </p:nvSpPr>
        <p:spPr>
          <a:xfrm>
            <a:off x="2911475" y="5826125"/>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3</a:t>
            </a:r>
            <a:endParaRPr strike="noStrike" noProof="1">
              <a:latin typeface="Ubuntu" panose="020B0504030602030204" charset="0"/>
              <a:ea typeface="Ubuntu" panose="020B0504030602030204" charset="0"/>
            </a:endParaRPr>
          </a:p>
        </p:txBody>
      </p:sp>
      <p:sp>
        <p:nvSpPr>
          <p:cNvPr id="43" name="Oval 42"/>
          <p:cNvSpPr/>
          <p:nvPr/>
        </p:nvSpPr>
        <p:spPr>
          <a:xfrm>
            <a:off x="5145088" y="582612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4</a:t>
            </a:r>
            <a:endParaRPr strike="noStrike" noProof="1">
              <a:latin typeface="Ubuntu" panose="020B0504030602030204" charset="0"/>
              <a:ea typeface="Ubuntu" panose="020B0504030602030204" charset="0"/>
            </a:endParaRPr>
          </a:p>
        </p:txBody>
      </p:sp>
      <p:cxnSp>
        <p:nvCxnSpPr>
          <p:cNvPr id="44" name="Straight Arrow Connector 43"/>
          <p:cNvCxnSpPr>
            <a:stCxn id="34" idx="4"/>
            <a:endCxn id="35" idx="0"/>
          </p:cNvCxnSpPr>
          <p:nvPr/>
        </p:nvCxnSpPr>
        <p:spPr>
          <a:xfrm flipH="1">
            <a:off x="4665663" y="1066800"/>
            <a:ext cx="1689100" cy="1403350"/>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4"/>
            <a:endCxn id="37" idx="0"/>
          </p:cNvCxnSpPr>
          <p:nvPr/>
        </p:nvCxnSpPr>
        <p:spPr>
          <a:xfrm>
            <a:off x="6354763" y="1066800"/>
            <a:ext cx="2381250" cy="15287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5" idx="4"/>
            <a:endCxn id="41" idx="0"/>
          </p:cNvCxnSpPr>
          <p:nvPr/>
        </p:nvCxnSpPr>
        <p:spPr>
          <a:xfrm flipH="1">
            <a:off x="3398838" y="3384550"/>
            <a:ext cx="1266825" cy="24415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4"/>
            <a:endCxn id="43" idx="0"/>
          </p:cNvCxnSpPr>
          <p:nvPr/>
        </p:nvCxnSpPr>
        <p:spPr>
          <a:xfrm>
            <a:off x="4665663" y="3384550"/>
            <a:ext cx="966788" cy="24415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4"/>
            <a:endCxn id="40" idx="0"/>
          </p:cNvCxnSpPr>
          <p:nvPr/>
        </p:nvCxnSpPr>
        <p:spPr>
          <a:xfrm flipH="1">
            <a:off x="7450138" y="3509963"/>
            <a:ext cx="1285875" cy="2192338"/>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4"/>
            <a:endCxn id="38" idx="0"/>
          </p:cNvCxnSpPr>
          <p:nvPr/>
        </p:nvCxnSpPr>
        <p:spPr>
          <a:xfrm>
            <a:off x="8736013" y="3509963"/>
            <a:ext cx="1320800" cy="22526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 idx="6"/>
            <a:endCxn id="34" idx="2"/>
          </p:cNvCxnSpPr>
          <p:nvPr/>
        </p:nvCxnSpPr>
        <p:spPr>
          <a:xfrm>
            <a:off x="4860925" y="609600"/>
            <a:ext cx="1006475" cy="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 idx="6"/>
            <a:endCxn id="35" idx="1"/>
          </p:cNvCxnSpPr>
          <p:nvPr/>
        </p:nvCxnSpPr>
        <p:spPr>
          <a:xfrm>
            <a:off x="3243263" y="2032000"/>
            <a:ext cx="1076325" cy="5730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 idx="6"/>
            <a:endCxn id="37" idx="1"/>
          </p:cNvCxnSpPr>
          <p:nvPr/>
        </p:nvCxnSpPr>
        <p:spPr>
          <a:xfrm>
            <a:off x="6883400" y="2032000"/>
            <a:ext cx="1508125" cy="6969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10" idx="5"/>
            <a:endCxn id="41" idx="1"/>
          </p:cNvCxnSpPr>
          <p:nvPr/>
        </p:nvCxnSpPr>
        <p:spPr>
          <a:xfrm>
            <a:off x="2457450" y="5310188"/>
            <a:ext cx="596900" cy="6508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1" idx="5"/>
            <a:endCxn id="43" idx="1"/>
          </p:cNvCxnSpPr>
          <p:nvPr/>
        </p:nvCxnSpPr>
        <p:spPr>
          <a:xfrm>
            <a:off x="4945063" y="5359400"/>
            <a:ext cx="342900" cy="6016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 idx="5"/>
            <a:endCxn id="40" idx="1"/>
          </p:cNvCxnSpPr>
          <p:nvPr/>
        </p:nvCxnSpPr>
        <p:spPr>
          <a:xfrm>
            <a:off x="6597650" y="5310188"/>
            <a:ext cx="508000" cy="5254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 idx="5"/>
            <a:endCxn id="38" idx="1"/>
          </p:cNvCxnSpPr>
          <p:nvPr/>
        </p:nvCxnSpPr>
        <p:spPr>
          <a:xfrm>
            <a:off x="9209088" y="5438775"/>
            <a:ext cx="501650" cy="4587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201" name="Title 1"/>
          <p:cNvSpPr txBox="1"/>
          <p:nvPr/>
        </p:nvSpPr>
        <p:spPr>
          <a:xfrm>
            <a:off x="9057005" y="137160"/>
            <a:ext cx="1905000" cy="868363"/>
          </a:xfrm>
          <a:prstGeom prst="rect">
            <a:avLst/>
          </a:prstGeom>
          <a:ln w="25400" cap="flat" cmpd="sng" algn="ctr">
            <a:solidFill>
              <a:srgbClr val="E46A6B"/>
            </a:solidFill>
            <a:prstDash val="solid"/>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n-ea"/>
                <a:cs typeface="Aharoni" pitchFamily="2" charset="-79"/>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auto"/>
            <a:r>
              <a:rPr lang="en-US" strike="noStrike" noProof="1">
                <a:solidFill>
                  <a:schemeClr val="tx2"/>
                </a:solidFill>
                <a:latin typeface="Ubuntu" panose="020B0504030602030204" charset="0"/>
                <a:ea typeface="Ubuntu" panose="020B0504030602030204" charset="0"/>
              </a:rPr>
              <a:t>Y</a:t>
            </a:r>
            <a:r>
              <a:rPr lang="en-US" strike="noStrike" noProof="1">
                <a:latin typeface="Ubuntu" panose="020B0504030602030204" charset="0"/>
                <a:ea typeface="Ubuntu" panose="020B0504030602030204" charset="0"/>
              </a:rPr>
              <a:t> ~ </a:t>
            </a:r>
            <a:r>
              <a:rPr lang="en-US" strike="noStrike" noProof="1">
                <a:solidFill>
                  <a:schemeClr val="accent2"/>
                </a:solidFill>
                <a:latin typeface="Ubuntu" panose="020B0504030602030204" charset="0"/>
                <a:ea typeface="Ubuntu" panose="020B0504030602030204" charset="0"/>
              </a:rPr>
              <a:t>X</a:t>
            </a:r>
            <a:endParaRPr lang="en-US" strike="noStrike" noProof="1" dirty="0">
              <a:solidFill>
                <a:schemeClr val="accent2"/>
              </a:solidFill>
              <a:latin typeface="Ubuntu" panose="020B0504030602030204" charset="0"/>
              <a:ea typeface="Ubuntu" panose="020B0504030602030204" charset="0"/>
            </a:endParaRPr>
          </a:p>
        </p:txBody>
      </p:sp>
      <p:sp>
        <p:nvSpPr>
          <p:cNvPr id="39971" name="Title 1"/>
          <p:cNvSpPr>
            <a:spLocks noGrp="1"/>
          </p:cNvSpPr>
          <p:nvPr>
            <p:ph type="title"/>
          </p:nvPr>
        </p:nvSpPr>
        <p:spPr>
          <a:xfrm>
            <a:off x="9067800" y="1270000"/>
            <a:ext cx="4419600" cy="1143000"/>
          </a:xfrm>
        </p:spPr>
        <p:txBody>
          <a:bodyPr lIns="91440" tIns="45720" rIns="91440" bIns="45720" anchor="ctr" anchorCtr="0">
            <a:normAutofit fontScale="90000"/>
          </a:bodyPr>
          <a:p>
            <a:pPr algn="l" defTabSz="914400">
              <a:buNone/>
            </a:pPr>
            <a:r>
              <a:rPr lang="en-US" altLang="en-US" sz="1800" kern="1200" dirty="0">
                <a:latin typeface="Ubuntu" panose="020B0504030602030204" charset="0"/>
                <a:ea typeface="Ubuntu" panose="020B0504030602030204" charset="0"/>
                <a:cs typeface="Aharoni" pitchFamily="2" charset="-79"/>
              </a:rPr>
              <a:t>OUwie</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ouch</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SLOUCH </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(Hansen et al. 2008)</a:t>
            </a:r>
            <a:endParaRPr lang="en-US" altLang="en-US" sz="1800" kern="1200" dirty="0">
              <a:latin typeface="Ubuntu" panose="020B0504030602030204" charset="0"/>
              <a:ea typeface="Ubuntu" panose="020B0504030602030204" charset="0"/>
              <a:cs typeface="Aharoni"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685800" y="2666683"/>
            <a:ext cx="10972800" cy="1143000"/>
          </a:xfrm>
        </p:spPr>
        <p:txBody>
          <a:bodyPr>
            <a:normAutofit fontScale="90000"/>
          </a:bodyPr>
          <a:p>
            <a:r>
              <a:rPr lang="en-US"/>
              <a:t>Multi-optimum OU models</a:t>
            </a:r>
            <a:br>
              <a:rPr lang="en-US"/>
            </a:br>
            <a:br>
              <a:rPr lang="en-US"/>
            </a:br>
            <a:r>
              <a:rPr lang="en-US"/>
              <a:t>Y ~ X</a:t>
            </a:r>
            <a:r>
              <a:rPr lang="en-US" baseline="-25000"/>
              <a:t>discrete</a:t>
            </a:r>
            <a:endParaRPr lang="en-US" baseline="-25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pic>
        <p:nvPicPr>
          <p:cNvPr id="2" name="Picture 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3" name="Picture 1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4" name="Picture 13"/>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7" name="Picture 1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8" name="Picture 1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19" name="Picture 1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 name="Picture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2944987" y="-941215"/>
            <a:ext cx="6302027" cy="10210800"/>
          </a:xfrm>
          <a:prstGeom prst="rect">
            <a:avLst/>
          </a:prstGeom>
        </p:spPr>
      </p:pic>
      <p:cxnSp>
        <p:nvCxnSpPr>
          <p:cNvPr id="38" name="Straight Connector 37"/>
          <p:cNvCxnSpPr/>
          <p:nvPr/>
        </p:nvCxnSpPr>
        <p:spPr>
          <a:xfrm flipH="1">
            <a:off x="3146502" y="650153"/>
            <a:ext cx="107344" cy="5750647"/>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48000" y="0"/>
            <a:ext cx="685800" cy="706755"/>
          </a:xfrm>
          <a:prstGeom prst="rect">
            <a:avLst/>
          </a:prstGeom>
          <a:noFill/>
        </p:spPr>
        <p:txBody>
          <a:bodyPr wrap="square" rtlCol="0">
            <a:spAutoFit/>
          </a:bodyPr>
          <a:lstStyle/>
          <a:p>
            <a:r>
              <a:rPr lang="el-GR" sz="4000" dirty="0" smtClean="0">
                <a:solidFill>
                  <a:srgbClr val="FF0000"/>
                </a:solidFill>
                <a:latin typeface="Calibri"/>
                <a:cs typeface="Aharoni" pitchFamily="2" charset="-79"/>
              </a:rPr>
              <a:t>θ</a:t>
            </a:r>
            <a:r>
              <a:rPr lang="en-US" sz="4000" baseline="-25000" dirty="0" smtClean="0">
                <a:solidFill>
                  <a:srgbClr val="FF0000"/>
                </a:solidFill>
                <a:latin typeface="Aharoni" pitchFamily="2" charset="-79"/>
                <a:cs typeface="Aharoni" pitchFamily="2" charset="-79"/>
              </a:rPr>
              <a:t>1</a:t>
            </a:r>
            <a:endParaRPr lang="en-US" sz="4000" baseline="-25000" dirty="0" smtClean="0">
              <a:solidFill>
                <a:srgbClr val="FF0000"/>
              </a:solidFill>
              <a:latin typeface="Aharoni" pitchFamily="2" charset="-79"/>
              <a:cs typeface="Aharoni" pitchFamily="2" charset="-79"/>
            </a:endParaRPr>
          </a:p>
        </p:txBody>
      </p:sp>
      <p:cxnSp>
        <p:nvCxnSpPr>
          <p:cNvPr id="42" name="Straight Connector 41"/>
          <p:cNvCxnSpPr/>
          <p:nvPr/>
        </p:nvCxnSpPr>
        <p:spPr>
          <a:xfrm flipH="1">
            <a:off x="6629174" y="650153"/>
            <a:ext cx="53672" cy="3514033"/>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77000" y="0"/>
            <a:ext cx="685800" cy="706755"/>
          </a:xfrm>
          <a:prstGeom prst="rect">
            <a:avLst/>
          </a:prstGeom>
          <a:noFill/>
        </p:spPr>
        <p:txBody>
          <a:bodyPr wrap="square" rtlCol="0">
            <a:spAutoFit/>
          </a:bodyPr>
          <a:lstStyle/>
          <a:p>
            <a:r>
              <a:rPr lang="el-GR" sz="4000" dirty="0" smtClean="0">
                <a:solidFill>
                  <a:srgbClr val="0070C0"/>
                </a:solidFill>
                <a:latin typeface="Calibri"/>
                <a:cs typeface="Aharoni" pitchFamily="2" charset="-79"/>
              </a:rPr>
              <a:t>θ</a:t>
            </a:r>
            <a:r>
              <a:rPr lang="en-US" sz="4000" baseline="-25000" dirty="0" smtClean="0">
                <a:solidFill>
                  <a:srgbClr val="0070C0"/>
                </a:solidFill>
                <a:latin typeface="Aharoni" pitchFamily="2" charset="-79"/>
                <a:cs typeface="Aharoni" pitchFamily="2" charset="-79"/>
              </a:rPr>
              <a:t>2</a:t>
            </a:r>
            <a:endParaRPr lang="en-US" sz="4000" baseline="-25000" dirty="0" smtClean="0">
              <a:solidFill>
                <a:srgbClr val="0070C0"/>
              </a:solidFill>
              <a:latin typeface="Aharoni" pitchFamily="2" charset="-79"/>
              <a:cs typeface="Aharoni" pitchFamily="2" charset="-79"/>
            </a:endParaRPr>
          </a:p>
        </p:txBody>
      </p:sp>
      <p:cxnSp>
        <p:nvCxnSpPr>
          <p:cNvPr id="45" name="Straight Connector 44"/>
          <p:cNvCxnSpPr/>
          <p:nvPr/>
        </p:nvCxnSpPr>
        <p:spPr>
          <a:xfrm flipH="1">
            <a:off x="9219974" y="650153"/>
            <a:ext cx="53672" cy="5064847"/>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067800" y="0"/>
            <a:ext cx="685800" cy="706755"/>
          </a:xfrm>
          <a:prstGeom prst="rect">
            <a:avLst/>
          </a:prstGeom>
          <a:noFill/>
        </p:spPr>
        <p:txBody>
          <a:bodyPr wrap="square" rtlCol="0">
            <a:spAutoFit/>
          </a:bodyPr>
          <a:lstStyle/>
          <a:p>
            <a:r>
              <a:rPr lang="el-GR" sz="4000" dirty="0" smtClean="0">
                <a:solidFill>
                  <a:srgbClr val="92D050"/>
                </a:solidFill>
                <a:latin typeface="Calibri"/>
                <a:cs typeface="Aharoni" pitchFamily="2" charset="-79"/>
              </a:rPr>
              <a:t>θ</a:t>
            </a:r>
            <a:r>
              <a:rPr lang="en-US" sz="4000" baseline="-25000" dirty="0" smtClean="0">
                <a:solidFill>
                  <a:srgbClr val="92D050"/>
                </a:solidFill>
                <a:latin typeface="Aharoni" pitchFamily="2" charset="-79"/>
                <a:cs typeface="Aharoni" pitchFamily="2" charset="-79"/>
              </a:rPr>
              <a:t>3</a:t>
            </a:r>
            <a:endParaRPr lang="en-US" sz="4000" baseline="-25000" dirty="0" smtClean="0">
              <a:solidFill>
                <a:srgbClr val="92D050"/>
              </a:solidFill>
              <a:latin typeface="Aharoni" pitchFamily="2" charset="-79"/>
              <a:cs typeface="Aharoni" pitchFamily="2" charset="-79"/>
            </a:endParaRPr>
          </a:p>
        </p:txBody>
      </p:sp>
      <p:pic>
        <p:nvPicPr>
          <p:cNvPr id="48" name="Picture 4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sp>
        <p:nvSpPr>
          <p:cNvPr id="18" name="Title 2"/>
          <p:cNvSpPr txBox="1"/>
          <p:nvPr/>
        </p:nvSpPr>
        <p:spPr>
          <a:xfrm>
            <a:off x="5943600" y="5943600"/>
            <a:ext cx="4931227" cy="609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3600" b="1" dirty="0" smtClean="0">
                <a:solidFill>
                  <a:srgbClr val="E46A6B"/>
                </a:solidFill>
                <a:latin typeface="Minion Pro Cond"/>
                <a:cs typeface="Aharoni" pitchFamily="2" charset="-79"/>
              </a:rPr>
              <a:t>Ornstein-</a:t>
            </a:r>
            <a:r>
              <a:rPr lang="en-US" sz="3600" b="1" dirty="0" err="1" smtClean="0">
                <a:solidFill>
                  <a:srgbClr val="E46A6B"/>
                </a:solidFill>
                <a:latin typeface="Minion Pro Cond"/>
                <a:cs typeface="Aharoni" pitchFamily="2" charset="-79"/>
              </a:rPr>
              <a:t>Uhlenbeck</a:t>
            </a:r>
            <a:endParaRPr lang="en-US" sz="3200" b="1" dirty="0">
              <a:solidFill>
                <a:srgbClr val="E46A6B"/>
              </a:solidFill>
              <a:latin typeface="Minion Pro Cond"/>
              <a:cs typeface="Aharoni" pitchFamily="2" charset="-79"/>
            </a:endParaRPr>
          </a:p>
        </p:txBody>
      </p:sp>
      <p:sp>
        <p:nvSpPr>
          <p:cNvPr id="19" name="TextBox 18"/>
          <p:cNvSpPr txBox="1"/>
          <p:nvPr/>
        </p:nvSpPr>
        <p:spPr>
          <a:xfrm>
            <a:off x="6553200" y="6457890"/>
            <a:ext cx="4267201" cy="706755"/>
          </a:xfrm>
          <a:prstGeom prst="rect">
            <a:avLst/>
          </a:prstGeom>
          <a:noFill/>
        </p:spPr>
        <p:txBody>
          <a:bodyPr wrap="square" rtlCol="0">
            <a:spAutoFit/>
          </a:bodyPr>
          <a:lstStyle/>
          <a:p>
            <a:r>
              <a:rPr lang="en-US" sz="2000" dirty="0" smtClean="0">
                <a:solidFill>
                  <a:srgbClr val="E34F4F"/>
                </a:solidFill>
                <a:latin typeface="Minion Pro Cond" pitchFamily="18" charset="0"/>
              </a:rPr>
              <a:t>(Hansen 1997, Butler &amp; King 2004)</a:t>
            </a:r>
            <a:endParaRPr lang="en-US" sz="2000" dirty="0">
              <a:solidFill>
                <a:srgbClr val="E34F4F"/>
              </a:solidFill>
              <a:latin typeface="Minion Pro Cond"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10" presetClass="exit" presetSubtype="0" fill="hold" nodeType="withEffect">
                                  <p:stCondLst>
                                    <p:cond delay="0"/>
                                  </p:stCondLst>
                                  <p:childTnLst>
                                    <p:animEffect transition="out" filter="fade">
                                      <p:cBhvr>
                                        <p:cTn id="9" dur="500"/>
                                        <p:tgtEl>
                                          <p:spTgt spid="48"/>
                                        </p:tgtEl>
                                      </p:cBhvr>
                                    </p:animEffect>
                                    <p:set>
                                      <p:cBhvr>
                                        <p:cTn id="10" dur="1" fill="hold">
                                          <p:stCondLst>
                                            <p:cond delay="499"/>
                                          </p:stCondLst>
                                        </p:cTn>
                                        <p:tgtEl>
                                          <p:spTgt spid="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down)">
                                      <p:cBhvr>
                                        <p:cTn id="21" dur="500"/>
                                        <p:tgtEl>
                                          <p:spTgt spid="4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par>
                                <p:cTn id="25" presetID="22" presetClass="entr" presetSubtype="4"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down)">
                                      <p:cBhvr>
                                        <p:cTn id="27" dur="500"/>
                                        <p:tgtEl>
                                          <p:spTgt spid="4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5601" name="Title 1"/>
          <p:cNvSpPr>
            <a:spLocks noGrp="1"/>
          </p:cNvSpPr>
          <p:nvPr>
            <p:ph type="title"/>
          </p:nvPr>
        </p:nvSpPr>
        <p:spPr/>
        <p:txBody>
          <a:bodyPr lIns="91440" tIns="45720" rIns="91440" bIns="45720" anchor="ctr" anchorCtr="0"/>
          <a:p>
            <a:pPr defTabSz="914400">
              <a:buNone/>
            </a:pPr>
            <a:endParaRPr lang="en-US" altLang="en-US" kern="1200">
              <a:latin typeface="Ubuntu" panose="020B0504030602030204" charset="0"/>
              <a:ea typeface="Ubuntu" panose="020B0504030602030204" charset="0"/>
              <a:cs typeface="Aharoni" pitchFamily="2" charset="-79"/>
            </a:endParaRPr>
          </a:p>
        </p:txBody>
      </p:sp>
      <p:pic>
        <p:nvPicPr>
          <p:cNvPr id="25602" name="Content Placeholder 3"/>
          <p:cNvPicPr>
            <a:picLocks noGrp="1" noChangeAspect="1"/>
          </p:cNvPicPr>
          <p:nvPr>
            <p:ph idx="1"/>
          </p:nvPr>
        </p:nvPicPr>
        <p:blipFill>
          <a:blip r:embed="rId1"/>
          <a:stretch>
            <a:fillRect/>
          </a:stretch>
        </p:blipFill>
        <p:spPr>
          <a:xfrm>
            <a:off x="1552575" y="533400"/>
            <a:ext cx="9090025" cy="5105400"/>
          </a:xfrm>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grpSp>
        <p:nvGrpSpPr>
          <p:cNvPr id="11" name="Group 10"/>
          <p:cNvGrpSpPr/>
          <p:nvPr/>
        </p:nvGrpSpPr>
        <p:grpSpPr>
          <a:xfrm>
            <a:off x="2057400" y="304800"/>
            <a:ext cx="8229600" cy="2590800"/>
            <a:chOff x="-609600" y="0"/>
            <a:chExt cx="8229600" cy="2590800"/>
          </a:xfrm>
        </p:grpSpPr>
        <p:sp>
          <p:nvSpPr>
            <p:cNvPr id="12" name="Title 2"/>
            <p:cNvSpPr txBox="1"/>
            <p:nvPr/>
          </p:nvSpPr>
          <p:spPr>
            <a:xfrm>
              <a:off x="-609600" y="0"/>
              <a:ext cx="8229600" cy="1143000"/>
            </a:xfrm>
            <a:prstGeom prst="rect">
              <a:avLst/>
            </a:prstGeom>
          </p:spPr>
          <p:txBody>
            <a:bodyPr vert="horz" lIns="91440" tIns="45720" rIns="91440" bIns="45720" rtlCol="0" anchor="ctr">
              <a:normAutofit fontScale="80000"/>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4000" b="1" dirty="0" smtClean="0">
                  <a:solidFill>
                    <a:srgbClr val="E46A6B"/>
                  </a:solidFill>
                  <a:latin typeface="Minion Pro Cond"/>
                  <a:cs typeface="Aharoni" pitchFamily="2" charset="-79"/>
                </a:rPr>
                <a:t>Compare models</a:t>
              </a:r>
              <a:endParaRPr lang="en-US" sz="4000" b="1" dirty="0" smtClean="0">
                <a:solidFill>
                  <a:srgbClr val="E46A6B"/>
                </a:solidFill>
                <a:latin typeface="Minion Pro Cond"/>
                <a:cs typeface="Aharoni" pitchFamily="2" charset="-79"/>
              </a:endParaRPr>
            </a:p>
            <a:p>
              <a:r>
                <a:rPr lang="en-US" sz="4000" b="1" dirty="0" smtClean="0">
                  <a:solidFill>
                    <a:srgbClr val="E46A6B"/>
                  </a:solidFill>
                  <a:latin typeface="Minion Pro Cond"/>
                  <a:cs typeface="Aharoni" pitchFamily="2" charset="-79"/>
                </a:rPr>
                <a:t>(e.g. by AIC)</a:t>
              </a:r>
              <a:endParaRPr lang="en-US" sz="4000" b="1" dirty="0" smtClean="0">
                <a:solidFill>
                  <a:srgbClr val="E46A6B"/>
                </a:solidFill>
                <a:latin typeface="Minion Pro Cond"/>
                <a:cs typeface="Aharoni" pitchFamily="2" charset="-79"/>
              </a:endParaRPr>
            </a:p>
          </p:txBody>
        </p:sp>
        <p:cxnSp>
          <p:nvCxnSpPr>
            <p:cNvPr id="3" name="Straight Arrow Connector 2"/>
            <p:cNvCxnSpPr/>
            <p:nvPr/>
          </p:nvCxnSpPr>
          <p:spPr>
            <a:xfrm>
              <a:off x="3505200" y="1143000"/>
              <a:ext cx="2057400" cy="1333500"/>
            </a:xfrm>
            <a:prstGeom prst="straightConnector1">
              <a:avLst/>
            </a:prstGeom>
            <a:ln w="76200" cap="flat">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1447800" y="1143000"/>
              <a:ext cx="2057400" cy="1333500"/>
            </a:xfrm>
            <a:prstGeom prst="straightConnector1">
              <a:avLst/>
            </a:prstGeom>
            <a:ln w="76200" cap="flat">
              <a:solidFill>
                <a:srgbClr val="6A6A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05199" y="1143000"/>
              <a:ext cx="0" cy="1447800"/>
            </a:xfrm>
            <a:prstGeom prst="straightConnector1">
              <a:avLst/>
            </a:prstGeom>
            <a:ln w="76200" cap="flat">
              <a:solidFill>
                <a:srgbClr val="6A6A6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a:off x="6172200" y="1524000"/>
            <a:ext cx="2057400" cy="1333500"/>
          </a:xfrm>
          <a:prstGeom prst="straightConnector1">
            <a:avLst/>
          </a:prstGeom>
          <a:ln w="76200" cap="flat">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p:nvPr/>
        </p:nvSpPr>
        <p:spPr>
          <a:xfrm>
            <a:off x="2209800"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4000" b="1" dirty="0" smtClean="0">
                <a:solidFill>
                  <a:srgbClr val="E46A6B"/>
                </a:solidFill>
                <a:latin typeface="Minion Pro Cond"/>
                <a:cs typeface="Aharoni" pitchFamily="2" charset="-79"/>
              </a:rPr>
              <a:t>Best Model</a:t>
            </a:r>
            <a:endParaRPr lang="en-US" sz="4000" b="1" dirty="0" smtClean="0">
              <a:solidFill>
                <a:srgbClr val="E46A6B"/>
              </a:solidFill>
              <a:latin typeface="Minion Pro Cond"/>
              <a:cs typeface="Aharoni" pitchFamily="2" charset="-79"/>
            </a:endParaRPr>
          </a:p>
        </p:txBody>
      </p:sp>
      <p:sp>
        <p:nvSpPr>
          <p:cNvPr id="15" name="TextBox 14"/>
          <p:cNvSpPr txBox="1"/>
          <p:nvPr/>
        </p:nvSpPr>
        <p:spPr>
          <a:xfrm>
            <a:off x="6553200" y="6457890"/>
            <a:ext cx="4267201" cy="706755"/>
          </a:xfrm>
          <a:prstGeom prst="rect">
            <a:avLst/>
          </a:prstGeom>
          <a:noFill/>
        </p:spPr>
        <p:txBody>
          <a:bodyPr wrap="square" rtlCol="0">
            <a:spAutoFit/>
          </a:bodyPr>
          <a:lstStyle/>
          <a:p>
            <a:r>
              <a:rPr lang="en-US" sz="2000" dirty="0" smtClean="0">
                <a:solidFill>
                  <a:srgbClr val="E34F4F"/>
                </a:solidFill>
                <a:latin typeface="Minion Pro Cond" pitchFamily="18" charset="0"/>
              </a:rPr>
              <a:t>(Hansen 1997, Butler &amp; King 2004)</a:t>
            </a:r>
            <a:endParaRPr lang="en-US" sz="2000" dirty="0">
              <a:solidFill>
                <a:srgbClr val="E34F4F"/>
              </a:solidFill>
              <a:latin typeface="Minion Pro Cond"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2"/>
                                        </p:tgtEl>
                                      </p:cBhvr>
                                      <p:by x="25000" y="25000"/>
                                    </p:animScale>
                                  </p:childTnLst>
                                </p:cTn>
                              </p:par>
                              <p:par>
                                <p:cTn id="7" presetID="63" presetClass="path" presetSubtype="0" accel="50000" decel="50000" fill="hold" nodeType="withEffect">
                                  <p:stCondLst>
                                    <p:cond delay="0"/>
                                  </p:stCondLst>
                                  <p:childTnLst>
                                    <p:animMotion origin="layout" path="M 0 0 L 0.25 0 E" pathEditMode="relative" ptsTypes="">
                                      <p:cBhvr>
                                        <p:cTn id="8" dur="2000" fill="hold"/>
                                        <p:tgtEl>
                                          <p:spTgt spid="22"/>
                                        </p:tgtEl>
                                        <p:attrNameLst>
                                          <p:attrName>ppt_x</p:attrName>
                                          <p:attrName>ppt_y</p:attrName>
                                        </p:attrNameLst>
                                      </p:cBhvr>
                                    </p:animMotion>
                                  </p:childTnLst>
                                </p:cTn>
                              </p:par>
                              <p:par>
                                <p:cTn id="9" presetID="6" presetClass="emph" presetSubtype="0" fill="hold" nodeType="withEffect">
                                  <p:stCondLst>
                                    <p:cond delay="0"/>
                                  </p:stCondLst>
                                  <p:childTnLst>
                                    <p:animScale>
                                      <p:cBhvr>
                                        <p:cTn id="10" dur="2000" fill="hold"/>
                                        <p:tgtEl>
                                          <p:spTgt spid="21"/>
                                        </p:tgtEl>
                                      </p:cBhvr>
                                      <p:by x="25000" y="25000"/>
                                    </p:animScale>
                                  </p:childTnLst>
                                </p:cTn>
                              </p:par>
                              <p:par>
                                <p:cTn id="11" presetID="6" presetClass="emph" presetSubtype="0" fill="hold" nodeType="withEffect">
                                  <p:stCondLst>
                                    <p:cond delay="0"/>
                                  </p:stCondLst>
                                  <p:childTnLst>
                                    <p:animScale>
                                      <p:cBhvr>
                                        <p:cTn id="12" dur="2000" fill="hold"/>
                                        <p:tgtEl>
                                          <p:spTgt spid="20"/>
                                        </p:tgtEl>
                                      </p:cBhvr>
                                      <p:by x="25000" y="25000"/>
                                    </p:animScale>
                                  </p:childTnLst>
                                </p:cTn>
                              </p:par>
                              <p:par>
                                <p:cTn id="13" presetID="35" presetClass="path" presetSubtype="0" accel="50000" decel="50000" fill="hold" nodeType="withEffect">
                                  <p:stCondLst>
                                    <p:cond delay="0"/>
                                  </p:stCondLst>
                                  <p:childTnLst>
                                    <p:animMotion origin="layout" path="M 0 0 L -0.25 0 E" pathEditMode="relative" ptsTypes="">
                                      <p:cBhvr>
                                        <p:cTn id="14" dur="2000" fill="hold"/>
                                        <p:tgtEl>
                                          <p:spTgt spid="20"/>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grpSp>
        <p:nvGrpSpPr>
          <p:cNvPr id="2" name="Group 1"/>
          <p:cNvGrpSpPr>
            <a:grpSpLocks noChangeAspect="1"/>
          </p:cNvGrpSpPr>
          <p:nvPr/>
        </p:nvGrpSpPr>
        <p:grpSpPr>
          <a:xfrm>
            <a:off x="1624965" y="335915"/>
            <a:ext cx="8786495" cy="6571615"/>
            <a:chOff x="1890" y="1530"/>
            <a:chExt cx="10710" cy="801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870" y="990"/>
              <a:ext cx="6840" cy="1026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blip>
            <a:stretch>
              <a:fillRect/>
            </a:stretch>
          </p:blipFill>
          <p:spPr>
            <a:xfrm rot="-5400000">
              <a:off x="3870" y="990"/>
              <a:ext cx="6840" cy="10260"/>
            </a:xfrm>
            <a:prstGeom prst="rect">
              <a:avLst/>
            </a:prstGeom>
            <a:noFill/>
            <a:ln w="9525">
              <a:noFill/>
            </a:ln>
          </p:spPr>
        </p:pic>
        <p:pic>
          <p:nvPicPr>
            <p:cNvPr id="22" name="Picture 21"/>
            <p:cNvPicPr>
              <a:picLocks noChangeAspect="1"/>
            </p:cNvPicPr>
            <p:nvPr/>
          </p:nvPicPr>
          <p:blipFill>
            <a:blip r:embed="rId3">
              <a:clrChange>
                <a:clrFrom>
                  <a:srgbClr val="FFFFFF"/>
                </a:clrFrom>
                <a:clrTo>
                  <a:srgbClr val="FFFFFF">
                    <a:alpha val="0"/>
                  </a:srgbClr>
                </a:clrTo>
              </a:clrChange>
            </a:blip>
            <a:stretch>
              <a:fillRect/>
            </a:stretch>
          </p:blipFill>
          <p:spPr>
            <a:xfrm rot="-5400000">
              <a:off x="3870" y="990"/>
              <a:ext cx="6840" cy="10260"/>
            </a:xfrm>
            <a:prstGeom prst="rect">
              <a:avLst/>
            </a:prstGeom>
            <a:noFill/>
            <a:ln w="9525">
              <a:noFill/>
            </a:ln>
          </p:spPr>
        </p:pic>
        <p:pic>
          <p:nvPicPr>
            <p:cNvPr id="66564" name="Picture 11"/>
            <p:cNvPicPr>
              <a:picLocks noChangeAspect="1"/>
            </p:cNvPicPr>
            <p:nvPr/>
          </p:nvPicPr>
          <p:blipFill>
            <a:blip r:embed="rId4"/>
            <a:stretch>
              <a:fillRect/>
            </a:stretch>
          </p:blipFill>
          <p:spPr>
            <a:xfrm>
              <a:off x="3510" y="1530"/>
              <a:ext cx="1170" cy="1170"/>
            </a:xfrm>
            <a:prstGeom prst="rect">
              <a:avLst/>
            </a:prstGeom>
            <a:noFill/>
            <a:ln w="9525">
              <a:noFill/>
            </a:ln>
          </p:spPr>
        </p:pic>
        <p:pic>
          <p:nvPicPr>
            <p:cNvPr id="66565" name="Picture 14"/>
            <p:cNvPicPr>
              <a:picLocks noChangeAspect="1"/>
            </p:cNvPicPr>
            <p:nvPr/>
          </p:nvPicPr>
          <p:blipFill>
            <a:blip r:embed="rId5"/>
            <a:stretch>
              <a:fillRect/>
            </a:stretch>
          </p:blipFill>
          <p:spPr>
            <a:xfrm>
              <a:off x="11430" y="1530"/>
              <a:ext cx="1170" cy="1170"/>
            </a:xfrm>
            <a:prstGeom prst="rect">
              <a:avLst/>
            </a:prstGeom>
            <a:noFill/>
            <a:ln w="9525">
              <a:noFill/>
            </a:ln>
          </p:spPr>
        </p:pic>
        <p:pic>
          <p:nvPicPr>
            <p:cNvPr id="66566" name="Picture 22"/>
            <p:cNvPicPr>
              <a:picLocks noChangeAspect="1"/>
            </p:cNvPicPr>
            <p:nvPr/>
          </p:nvPicPr>
          <p:blipFill>
            <a:blip r:embed="rId5"/>
            <a:stretch>
              <a:fillRect/>
            </a:stretch>
          </p:blipFill>
          <p:spPr>
            <a:xfrm>
              <a:off x="9810" y="1530"/>
              <a:ext cx="1170" cy="1170"/>
            </a:xfrm>
            <a:prstGeom prst="rect">
              <a:avLst/>
            </a:prstGeom>
            <a:noFill/>
            <a:ln w="9525">
              <a:noFill/>
            </a:ln>
          </p:spPr>
        </p:pic>
        <p:pic>
          <p:nvPicPr>
            <p:cNvPr id="66567" name="Picture 23"/>
            <p:cNvPicPr>
              <a:picLocks noChangeAspect="1"/>
            </p:cNvPicPr>
            <p:nvPr/>
          </p:nvPicPr>
          <p:blipFill>
            <a:blip r:embed="rId6"/>
            <a:stretch>
              <a:fillRect/>
            </a:stretch>
          </p:blipFill>
          <p:spPr>
            <a:xfrm>
              <a:off x="8280" y="1605"/>
              <a:ext cx="1095" cy="1095"/>
            </a:xfrm>
            <a:prstGeom prst="rect">
              <a:avLst/>
            </a:prstGeom>
            <a:noFill/>
            <a:ln w="9525">
              <a:noFill/>
            </a:ln>
          </p:spPr>
        </p:pic>
        <p:pic>
          <p:nvPicPr>
            <p:cNvPr id="66568" name="Picture 24"/>
            <p:cNvPicPr>
              <a:picLocks noChangeAspect="1"/>
            </p:cNvPicPr>
            <p:nvPr/>
          </p:nvPicPr>
          <p:blipFill>
            <a:blip r:embed="rId6"/>
            <a:stretch>
              <a:fillRect/>
            </a:stretch>
          </p:blipFill>
          <p:spPr>
            <a:xfrm>
              <a:off x="6750" y="1620"/>
              <a:ext cx="1095" cy="1095"/>
            </a:xfrm>
            <a:prstGeom prst="rect">
              <a:avLst/>
            </a:prstGeom>
            <a:noFill/>
            <a:ln w="9525">
              <a:noFill/>
            </a:ln>
          </p:spPr>
        </p:pic>
        <p:pic>
          <p:nvPicPr>
            <p:cNvPr id="66569" name="Picture 25"/>
            <p:cNvPicPr>
              <a:picLocks noChangeAspect="1"/>
            </p:cNvPicPr>
            <p:nvPr/>
          </p:nvPicPr>
          <p:blipFill>
            <a:blip r:embed="rId6"/>
            <a:stretch>
              <a:fillRect/>
            </a:stretch>
          </p:blipFill>
          <p:spPr>
            <a:xfrm>
              <a:off x="5130" y="1620"/>
              <a:ext cx="1095" cy="1095"/>
            </a:xfrm>
            <a:prstGeom prst="rect">
              <a:avLst/>
            </a:prstGeom>
            <a:noFill/>
            <a:ln w="9525">
              <a:noFill/>
            </a:ln>
          </p:spPr>
        </p:pic>
        <p:pic>
          <p:nvPicPr>
            <p:cNvPr id="66570" name="Picture 26"/>
            <p:cNvPicPr>
              <a:picLocks noChangeAspect="1"/>
            </p:cNvPicPr>
            <p:nvPr/>
          </p:nvPicPr>
          <p:blipFill>
            <a:blip r:embed="rId4"/>
            <a:stretch>
              <a:fillRect/>
            </a:stretch>
          </p:blipFill>
          <p:spPr>
            <a:xfrm>
              <a:off x="1890" y="1530"/>
              <a:ext cx="1170" cy="1170"/>
            </a:xfrm>
            <a:prstGeom prst="rect">
              <a:avLst/>
            </a:prstGeom>
            <a:noFill/>
            <a:ln w="9525">
              <a:noFill/>
            </a:ln>
          </p:spPr>
        </p:pic>
        <p:pic>
          <p:nvPicPr>
            <p:cNvPr id="28" name="Picture 27"/>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00" y="2080"/>
              <a:ext cx="576" cy="350"/>
            </a:xfrm>
            <a:prstGeom prst="rect">
              <a:avLst/>
            </a:prstGeom>
          </p:spPr>
        </p:pic>
        <p:pic>
          <p:nvPicPr>
            <p:cNvPr id="29" name="Picture 2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66" y="1980"/>
              <a:ext cx="864" cy="525"/>
            </a:xfrm>
            <a:prstGeom prst="rect">
              <a:avLst/>
            </a:prstGeom>
          </p:spPr>
        </p:pic>
        <p:pic>
          <p:nvPicPr>
            <p:cNvPr id="30" name="Picture 29"/>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988" y="1710"/>
              <a:ext cx="492" cy="299"/>
            </a:xfrm>
            <a:prstGeom prst="rect">
              <a:avLst/>
            </a:prstGeom>
          </p:spPr>
        </p:pic>
        <p:pic>
          <p:nvPicPr>
            <p:cNvPr id="31" name="Picture 3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534" y="1601"/>
              <a:ext cx="746" cy="453"/>
            </a:xfrm>
            <a:prstGeom prst="rect">
              <a:avLst/>
            </a:prstGeom>
          </p:spPr>
        </p:pic>
        <p:pic>
          <p:nvPicPr>
            <p:cNvPr id="32" name="Picture 3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090" y="1800"/>
              <a:ext cx="450" cy="273"/>
            </a:xfrm>
            <a:prstGeom prst="rect">
              <a:avLst/>
            </a:prstGeom>
          </p:spPr>
        </p:pic>
        <p:pic>
          <p:nvPicPr>
            <p:cNvPr id="33" name="Picture 32"/>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687" y="1712"/>
              <a:ext cx="293" cy="178"/>
            </a:xfrm>
            <a:prstGeom prst="rect">
              <a:avLst/>
            </a:prstGeom>
          </p:spPr>
        </p:pic>
        <p:pic>
          <p:nvPicPr>
            <p:cNvPr id="34" name="Picture 33"/>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240" y="1692"/>
              <a:ext cx="270" cy="164"/>
            </a:xfrm>
            <a:prstGeom prst="rect">
              <a:avLst/>
            </a:prstGeom>
          </p:spPr>
        </p:pic>
      </p:grpSp>
    </p:spTree>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pic>
        <p:nvPicPr>
          <p:cNvPr id="2" name="Picture 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3" name="Picture 1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4" name="Picture 13"/>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7" name="Picture 1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8" name="Picture 1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19" name="Picture 1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How do we actually do this? </a:t>
            </a:r>
            <a:endParaRPr lang="en-US"/>
          </a:p>
        </p:txBody>
      </p:sp>
      <p:sp>
        <p:nvSpPr>
          <p:cNvPr id="5" name="Rectangles 4"/>
          <p:cNvSpPr/>
          <p:nvPr/>
        </p:nvSpPr>
        <p:spPr>
          <a:xfrm>
            <a:off x="3124200" y="1581150"/>
            <a:ext cx="5826760" cy="4852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Content Placeholder 3"/>
          <p:cNvPicPr>
            <a:picLocks noChangeAspect="1"/>
          </p:cNvPicPr>
          <p:nvPr>
            <p:ph idx="1"/>
          </p:nvPr>
        </p:nvPicPr>
        <p:blipFill>
          <a:blip r:embed="rId1"/>
          <a:stretch>
            <a:fillRect/>
          </a:stretch>
        </p:blipFill>
        <p:spPr>
          <a:xfrm>
            <a:off x="3276600" y="1905000"/>
            <a:ext cx="5457825" cy="420497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5" name="Picture 4"/>
          <p:cNvPicPr>
            <a:picLocks noChangeAspect="1"/>
          </p:cNvPicPr>
          <p:nvPr/>
        </p:nvPicPr>
        <p:blipFill>
          <a:blip r:embed="rId1"/>
          <a:stretch>
            <a:fillRect/>
          </a:stretch>
        </p:blipFill>
        <p:spPr>
          <a:xfrm>
            <a:off x="4939030" y="152400"/>
            <a:ext cx="6905625" cy="4272915"/>
          </a:xfrm>
          <a:prstGeom prst="rect">
            <a:avLst/>
          </a:prstGeom>
        </p:spPr>
      </p:pic>
      <p:pic>
        <p:nvPicPr>
          <p:cNvPr id="4" name="Content Placeholder 3"/>
          <p:cNvPicPr>
            <a:picLocks noChangeAspect="1"/>
          </p:cNvPicPr>
          <p:nvPr>
            <p:ph idx="1"/>
          </p:nvPr>
        </p:nvPicPr>
        <p:blipFill>
          <a:blip r:embed="rId2"/>
          <a:stretch>
            <a:fillRect/>
          </a:stretch>
        </p:blipFill>
        <p:spPr>
          <a:xfrm>
            <a:off x="381000" y="152400"/>
            <a:ext cx="5161280" cy="3148965"/>
          </a:xfrm>
          <a:prstGeom prst="rect">
            <a:avLst/>
          </a:prstGeom>
        </p:spPr>
      </p:pic>
      <p:pic>
        <p:nvPicPr>
          <p:cNvPr id="6" name="Picture 5"/>
          <p:cNvPicPr>
            <a:picLocks noChangeAspect="1"/>
          </p:cNvPicPr>
          <p:nvPr/>
        </p:nvPicPr>
        <p:blipFill>
          <a:blip r:embed="rId3"/>
          <a:stretch>
            <a:fillRect/>
          </a:stretch>
        </p:blipFill>
        <p:spPr>
          <a:xfrm>
            <a:off x="4939030" y="4191000"/>
            <a:ext cx="6879590" cy="2063115"/>
          </a:xfrm>
          <a:prstGeom prst="rect">
            <a:avLst/>
          </a:prstGeom>
        </p:spPr>
      </p:pic>
      <p:sp>
        <p:nvSpPr>
          <p:cNvPr id="3" name="Title 1"/>
          <p:cNvSpPr>
            <a:spLocks noGrp="1"/>
          </p:cNvSpPr>
          <p:nvPr/>
        </p:nvSpPr>
        <p:spPr>
          <a:xfrm>
            <a:off x="838200" y="5181600"/>
            <a:ext cx="4125595" cy="1325880"/>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sz="4400" kern="1200">
                <a:solidFill>
                  <a:schemeClr val="tx1"/>
                </a:solidFill>
                <a:latin typeface="Ubuntu" panose="020B0504030602030204" charset="0"/>
                <a:ea typeface="Ubuntu" panose="020B0504030602030204" charset="0"/>
                <a:cs typeface="+mj-cs"/>
              </a:defRPr>
            </a:lvl1pPr>
          </a:lstStyle>
          <a:p>
            <a:r>
              <a:rPr lang="en-US" altLang="en-US">
                <a:solidFill>
                  <a:schemeClr val="bg1">
                    <a:lumMod val="95000"/>
                  </a:schemeClr>
                </a:solidFill>
              </a:rPr>
              <a:t>Hansen 1997</a:t>
            </a:r>
            <a:endParaRPr lang="en-US" altLang="en-US">
              <a:solidFill>
                <a:schemeClr val="bg1">
                  <a:lumMod val="95000"/>
                </a:schemeClr>
              </a:solidFill>
            </a:endParaRPr>
          </a:p>
          <a:p>
            <a:r>
              <a:rPr lang="en-US" altLang="en-US">
                <a:solidFill>
                  <a:schemeClr val="bg1">
                    <a:lumMod val="95000"/>
                  </a:schemeClr>
                </a:solidFill>
              </a:rPr>
              <a:t>Butler &amp; King 2004</a:t>
            </a:r>
            <a:endParaRPr lang="en-US" altLang="en-US">
              <a:solidFill>
                <a:schemeClr val="bg1">
                  <a:lumMod val="95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795020" y="340360"/>
            <a:ext cx="10646410" cy="1325880"/>
          </a:xfrm>
        </p:spPr>
        <p:txBody>
          <a:bodyPr>
            <a:noAutofit/>
          </a:bodyPr>
          <a:p>
            <a:r>
              <a:rPr lang="en-US" altLang="en-US" sz="3600"/>
              <a:t>Like phylogenetic models, lots of PCMs devoted to </a:t>
            </a:r>
            <a:r>
              <a:rPr lang="en-US" altLang="en-US" sz="3600" i="1"/>
              <a:t>heterogeneity in the tempo &amp; mode of evolution over branches</a:t>
            </a:r>
            <a:endParaRPr lang="en-US" altLang="en-US" sz="3600" i="1"/>
          </a:p>
        </p:txBody>
      </p:sp>
      <p:sp>
        <p:nvSpPr>
          <p:cNvPr id="3" name="Content Placeholder 2"/>
          <p:cNvSpPr>
            <a:spLocks noGrp="1"/>
          </p:cNvSpPr>
          <p:nvPr>
            <p:ph idx="1"/>
          </p:nvPr>
        </p:nvSpPr>
        <p:spPr>
          <a:xfrm>
            <a:off x="1447800" y="1956435"/>
            <a:ext cx="9453245" cy="4901565"/>
          </a:xfrm>
        </p:spPr>
        <p:txBody>
          <a:bodyPr>
            <a:normAutofit lnSpcReduction="10000"/>
          </a:bodyPr>
          <a:p>
            <a:pPr marL="0" indent="0">
              <a:buNone/>
            </a:pPr>
            <a:r>
              <a:rPr lang="en-US" altLang="en-US" sz="3200"/>
              <a:t>Continuous traits:</a:t>
            </a:r>
            <a:endParaRPr lang="en-US" altLang="en-US" sz="3200"/>
          </a:p>
          <a:p>
            <a:pPr marL="0" indent="0">
              <a:buNone/>
            </a:pPr>
            <a:r>
              <a:rPr lang="en-US" altLang="en-US" sz="3200"/>
              <a:t>	BM (bayestraits, Auteur, BAMM, OUwie)</a:t>
            </a:r>
            <a:endParaRPr lang="en-US" altLang="en-US" sz="3200"/>
          </a:p>
          <a:p>
            <a:pPr marL="0" indent="0">
              <a:buNone/>
            </a:pPr>
            <a:r>
              <a:rPr lang="en-US" altLang="en-US" sz="3200"/>
              <a:t>	OU (bayou, l1ou, PhylogeneticEM, 	PCMFit)</a:t>
            </a:r>
            <a:br>
              <a:rPr lang="en-US" altLang="en-US" sz="3200"/>
            </a:br>
            <a:endParaRPr lang="en-US" altLang="en-US" sz="3200"/>
          </a:p>
          <a:p>
            <a:pPr marL="0" indent="0">
              <a:buNone/>
            </a:pPr>
            <a:r>
              <a:rPr lang="en-US" altLang="en-US" sz="3200"/>
              <a:t>Discrete traits</a:t>
            </a:r>
            <a:endParaRPr lang="en-US" altLang="en-US" sz="3200"/>
          </a:p>
          <a:p>
            <a:pPr marL="0" indent="0">
              <a:buNone/>
            </a:pPr>
            <a:r>
              <a:rPr lang="en-US" altLang="en-US" sz="3200"/>
              <a:t>	Hidden State Models (corHMM)</a:t>
            </a:r>
            <a:br>
              <a:rPr lang="en-US" altLang="en-US" sz="3200"/>
            </a:br>
            <a:endParaRPr lang="en-US" altLang="en-US" sz="3200"/>
          </a:p>
          <a:p>
            <a:pPr marL="0" indent="0">
              <a:buNone/>
            </a:pPr>
            <a:r>
              <a:rPr lang="en-US" altLang="en-US" sz="3200"/>
              <a:t>Diversification Models (BAMM, HiSSE, FiSSE)</a:t>
            </a:r>
            <a:endParaRPr lang="en-US" altLang="en-US" sz="3200"/>
          </a:p>
          <a:p>
            <a:pPr marL="0" indent="0">
              <a:buNone/>
            </a:pPr>
            <a:endParaRPr lang="en-US" altLang="en-US" sz="3200"/>
          </a:p>
          <a:p>
            <a:pPr marL="0" indent="0">
              <a:buNone/>
            </a:pPr>
            <a:endParaRPr lang="en-US" altLang="en-US" sz="32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2152650" y="381000"/>
            <a:ext cx="7886700" cy="1325563"/>
          </a:xfrm>
        </p:spPr>
        <p:txBody>
          <a:bodyPr>
            <a:normAutofit fontScale="90000"/>
          </a:bodyPr>
          <a:p>
            <a:r>
              <a:rPr lang="en-US" altLang="en-US"/>
              <a:t>You can change any parameter of the model (or the model itself) at the shift</a:t>
            </a:r>
            <a:endParaRPr lang="en-US" altLang="en-US"/>
          </a:p>
        </p:txBody>
      </p:sp>
      <p:sp>
        <p:nvSpPr>
          <p:cNvPr id="3" name="Content Placeholder 2"/>
          <p:cNvSpPr>
            <a:spLocks noGrp="1"/>
          </p:cNvSpPr>
          <p:nvPr>
            <p:ph idx="1"/>
          </p:nvPr>
        </p:nvSpPr>
        <p:spPr>
          <a:xfrm>
            <a:off x="2152650" y="2057400"/>
            <a:ext cx="7886700" cy="4863465"/>
          </a:xfrm>
        </p:spPr>
        <p:txBody>
          <a:bodyPr>
            <a:normAutofit fontScale="90000" lnSpcReduction="20000"/>
          </a:bodyPr>
          <a:p>
            <a:pPr marL="0" indent="0">
              <a:buNone/>
            </a:pPr>
            <a:r>
              <a:rPr lang="en-US" altLang="en-US">
                <a:cs typeface="Ubuntu" panose="020B0504030602030204" charset="0"/>
              </a:rPr>
              <a:t>Brownian Motion - σ</a:t>
            </a:r>
            <a:r>
              <a:rPr lang="en-US" altLang="en-US" baseline="30000">
                <a:cs typeface="Ubuntu" panose="020B0504030602030204" charset="0"/>
              </a:rPr>
              <a:t>2</a:t>
            </a:r>
            <a:endParaRPr lang="en-US" altLang="en-US" baseline="30000">
              <a:cs typeface="Ubuntu" panose="020B0504030602030204" charset="0"/>
            </a:endParaRPr>
          </a:p>
          <a:p>
            <a:pPr marL="0" indent="0">
              <a:buNone/>
            </a:pPr>
            <a:r>
              <a:rPr lang="en-US" altLang="en-US">
                <a:cs typeface="Ubuntu" panose="020B0504030602030204" charset="0"/>
                <a:sym typeface="+mn-ea"/>
              </a:rPr>
              <a:t>Brownian Motion w/trend - σ</a:t>
            </a:r>
            <a:r>
              <a:rPr lang="en-US" altLang="en-US" baseline="30000">
                <a:cs typeface="Ubuntu" panose="020B0504030602030204" charset="0"/>
                <a:sym typeface="+mn-ea"/>
              </a:rPr>
              <a:t>2</a:t>
            </a:r>
            <a:r>
              <a:rPr lang="en-US" altLang="en-US">
                <a:cs typeface="Ubuntu" panose="020B0504030602030204" charset="0"/>
                <a:sym typeface="+mn-ea"/>
              </a:rPr>
              <a:t>, μ</a:t>
            </a:r>
            <a:endParaRPr lang="en-US" altLang="en-US">
              <a:cs typeface="Ubuntu" panose="020B0504030602030204" charset="0"/>
            </a:endParaRPr>
          </a:p>
          <a:p>
            <a:pPr marL="0" indent="0">
              <a:buNone/>
            </a:pPr>
            <a:r>
              <a:rPr lang="en-US" altLang="en-US">
                <a:cs typeface="Ubuntu" panose="020B0504030602030204" charset="0"/>
              </a:rPr>
              <a:t>OU - θ, σ</a:t>
            </a:r>
            <a:r>
              <a:rPr lang="en-US" altLang="en-US" baseline="30000">
                <a:cs typeface="Ubuntu" panose="020B0504030602030204" charset="0"/>
              </a:rPr>
              <a:t>2</a:t>
            </a:r>
            <a:r>
              <a:rPr lang="en-US" altLang="en-US">
                <a:cs typeface="Ubuntu" panose="020B0504030602030204" charset="0"/>
              </a:rPr>
              <a:t>, α</a:t>
            </a:r>
            <a:endParaRPr lang="en-US" altLang="en-US">
              <a:cs typeface="Ubuntu" panose="020B0504030602030204" charset="0"/>
            </a:endParaRPr>
          </a:p>
          <a:p>
            <a:pPr marL="0" indent="0">
              <a:buNone/>
            </a:pPr>
            <a:r>
              <a:rPr lang="en-US" altLang="en-US">
                <a:cs typeface="Ubuntu" panose="020B0504030602030204" charset="0"/>
              </a:rPr>
              <a:t>EB - </a:t>
            </a:r>
            <a:r>
              <a:rPr lang="en-US" altLang="en-US">
                <a:cs typeface="Ubuntu" panose="020B0504030602030204" charset="0"/>
                <a:sym typeface="+mn-ea"/>
              </a:rPr>
              <a:t>σ</a:t>
            </a:r>
            <a:r>
              <a:rPr lang="en-US" altLang="en-US" baseline="30000">
                <a:cs typeface="Ubuntu" panose="020B0504030602030204" charset="0"/>
                <a:sym typeface="+mn-ea"/>
              </a:rPr>
              <a:t>2</a:t>
            </a:r>
            <a:r>
              <a:rPr lang="en-US" altLang="en-US">
                <a:cs typeface="Ubuntu" panose="020B0504030602030204" charset="0"/>
                <a:sym typeface="+mn-ea"/>
              </a:rPr>
              <a:t>, b</a:t>
            </a:r>
            <a:endParaRPr lang="en-US" altLang="en-US">
              <a:cs typeface="Ubuntu" panose="020B0504030602030204" charset="0"/>
            </a:endParaRPr>
          </a:p>
          <a:p>
            <a:pPr marL="0" indent="0">
              <a:buNone/>
            </a:pPr>
            <a:br>
              <a:rPr lang="en-US" altLang="en-US">
                <a:cs typeface="Ubuntu" panose="020B0504030602030204" charset="0"/>
              </a:rPr>
            </a:br>
            <a:r>
              <a:rPr lang="en-US" altLang="en-US" sz="2400">
                <a:cs typeface="Ubuntu" panose="020B0504030602030204" charset="0"/>
              </a:rPr>
              <a:t>Example questions: </a:t>
            </a:r>
            <a:endParaRPr lang="en-US" altLang="en-US" sz="2400">
              <a:cs typeface="Ubuntu" panose="020B0504030602030204" charset="0"/>
            </a:endParaRPr>
          </a:p>
          <a:p>
            <a:pPr marL="0" indent="0">
              <a:buNone/>
            </a:pPr>
            <a:br>
              <a:rPr lang="en-US" altLang="en-US" sz="2400">
                <a:cs typeface="Ubuntu" panose="020B0504030602030204" charset="0"/>
              </a:rPr>
            </a:br>
            <a:r>
              <a:rPr lang="en-US" altLang="en-US" sz="2000">
                <a:cs typeface="Ubuntu" panose="020B0504030602030204" charset="0"/>
              </a:rPr>
              <a:t>Does the rate of evolution change with habitat? </a:t>
            </a:r>
            <a:endParaRPr lang="en-US" altLang="en-US" sz="2000">
              <a:cs typeface="Ubuntu" panose="020B0504030602030204" charset="0"/>
            </a:endParaRPr>
          </a:p>
          <a:p>
            <a:pPr marL="0" indent="0">
              <a:buNone/>
            </a:pPr>
            <a:r>
              <a:rPr lang="en-US" altLang="en-US" sz="2000">
                <a:cs typeface="Ubuntu" panose="020B0504030602030204" charset="0"/>
              </a:rPr>
              <a:t>Does niche space expand on islands? </a:t>
            </a:r>
            <a:endParaRPr lang="en-US" altLang="en-US" sz="2000">
              <a:cs typeface="Ubuntu" panose="020B0504030602030204" charset="0"/>
            </a:endParaRPr>
          </a:p>
          <a:p>
            <a:pPr marL="0" indent="0">
              <a:buNone/>
            </a:pPr>
            <a:r>
              <a:rPr lang="en-US" altLang="en-US" sz="2000">
                <a:cs typeface="Ubuntu" panose="020B0504030602030204" charset="0"/>
              </a:rPr>
              <a:t>Do ectotherms have more constrained trait evolution than endotherms? </a:t>
            </a:r>
            <a:endParaRPr lang="en-US" altLang="en-US" sz="2000">
              <a:cs typeface="Ubuntu" panose="020B0504030602030204" charset="0"/>
            </a:endParaRPr>
          </a:p>
          <a:p>
            <a:pPr marL="0" indent="0">
              <a:buNone/>
            </a:pPr>
            <a:r>
              <a:rPr lang="en-US" altLang="en-US" sz="2000">
                <a:cs typeface="Ubuntu" panose="020B0504030602030204" charset="0"/>
              </a:rPr>
              <a:t>Is gene expression more constant early or late in cancer progression? </a:t>
            </a:r>
            <a:endParaRPr lang="en-US" altLang="en-US" sz="2000">
              <a:cs typeface="Ubuntu" panose="020B0504030602030204" charset="0"/>
            </a:endParaRPr>
          </a:p>
          <a:p>
            <a:pPr marL="0" indent="0">
              <a:buNone/>
            </a:pPr>
            <a:r>
              <a:rPr lang="en-US" altLang="en-US" sz="2000">
                <a:cs typeface="Ubuntu" panose="020B0504030602030204" charset="0"/>
              </a:rPr>
              <a:t>Are Anolis lizard ecomorphs convergent?</a:t>
            </a:r>
            <a:endParaRPr lang="en-US" altLang="en-US">
              <a:cs typeface="Ubuntu" panose="020B0504030602030204" charset="0"/>
            </a:endParaRPr>
          </a:p>
          <a:p>
            <a:pPr marL="0" indent="0">
              <a:buNone/>
            </a:pPr>
            <a:endParaRPr lang="en-US" altLang="en-US">
              <a:cs typeface="Ubuntu" panose="020B0504030602030204" charset="0"/>
            </a:endParaRPr>
          </a:p>
          <a:p>
            <a:pPr marL="0" indent="0">
              <a:buNone/>
            </a:pPr>
            <a:endParaRPr lang="en-US" altLang="en-US">
              <a:cs typeface="Ubuntu" panose="020B05040306020302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614170" y="85090"/>
            <a:ext cx="4823460" cy="6066155"/>
          </a:xfrm>
          <a:prstGeom prst="rect">
            <a:avLst/>
          </a:prstGeom>
        </p:spPr>
      </p:pic>
      <p:sp>
        <p:nvSpPr>
          <p:cNvPr id="5" name="Title 1"/>
          <p:cNvSpPr txBox="1"/>
          <p:nvPr/>
        </p:nvSpPr>
        <p:spPr>
          <a:xfrm>
            <a:off x="2372995" y="607187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pPr algn="r"/>
            <a:r>
              <a:rPr lang="en-US" sz="2400" b="1" dirty="0" smtClean="0"/>
              <a:t>Travis </a:t>
            </a:r>
            <a:r>
              <a:rPr lang="en-US" sz="2400" b="1" dirty="0" err="1" smtClean="0"/>
              <a:t>Hagey</a:t>
            </a:r>
            <a:endParaRPr lang="en-US" sz="2400"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1395" y="5050155"/>
            <a:ext cx="1690370" cy="126809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7750" y="142875"/>
            <a:ext cx="2854960" cy="3806825"/>
          </a:xfrm>
          <a:prstGeom prst="rect">
            <a:avLst/>
          </a:prstGeom>
        </p:spPr>
      </p:pic>
      <p:sp>
        <p:nvSpPr>
          <p:cNvPr id="9" name="Title 1"/>
          <p:cNvSpPr txBox="1"/>
          <p:nvPr/>
        </p:nvSpPr>
        <p:spPr>
          <a:xfrm>
            <a:off x="1295400" y="5943600"/>
            <a:ext cx="6878955" cy="1143000"/>
          </a:xfrm>
          <a:prstGeom prst="rect">
            <a:avLst/>
          </a:prstGeom>
        </p:spPr>
        <p:txBody>
          <a:bodyPr vert="horz" lIns="91440" tIns="45720" rIns="91440" bIns="45720" rtlCol="0" anchor="ct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pPr algn="r"/>
            <a:r>
              <a:rPr lang="en-US" altLang="en-US" sz="2000" dirty="0">
                <a:solidFill>
                  <a:schemeClr val="bg1">
                    <a:lumMod val="95000"/>
                  </a:schemeClr>
                </a:solidFill>
                <a:latin typeface="Ubuntu" panose="020B0504030602030204" charset="0"/>
                <a:cs typeface="Ubuntu" panose="020B0504030602030204" charset="0"/>
              </a:rPr>
              <a:t>Do convergent pad-bearing lizards have similar evolutionary dynamics in functional performance?</a:t>
            </a:r>
            <a:endParaRPr lang="en-US" altLang="en-US" sz="2000" dirty="0">
              <a:solidFill>
                <a:schemeClr val="bg1">
                  <a:lumMod val="95000"/>
                </a:schemeClr>
              </a:solidFill>
              <a:latin typeface="Ubuntu" panose="020B0504030602030204" charset="0"/>
              <a:cs typeface="Ubuntu" panose="020B0504030602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2565" y="539115"/>
            <a:ext cx="6400800" cy="6400800"/>
          </a:xfrm>
          <a:prstGeom prst="rect">
            <a:avLst/>
          </a:prstGeom>
        </p:spPr>
      </p:pic>
      <p:sp>
        <p:nvSpPr>
          <p:cNvPr id="28" name="Rectangle 27"/>
          <p:cNvSpPr/>
          <p:nvPr/>
        </p:nvSpPr>
        <p:spPr>
          <a:xfrm>
            <a:off x="6140636" y="3782060"/>
            <a:ext cx="4267200" cy="2676525"/>
          </a:xfrm>
          <a:prstGeom prst="rect">
            <a:avLst/>
          </a:prstGeom>
        </p:spPr>
        <p:txBody>
          <a:bodyPr wrap="square">
            <a:spAutoFit/>
          </a:bodyPr>
          <a:lstStyle/>
          <a:p>
            <a:pPr marL="91440" lvl="1" algn="r"/>
            <a:r>
              <a:rPr lang="en-US" sz="2800" dirty="0" smtClean="0">
                <a:solidFill>
                  <a:schemeClr val="accent5"/>
                </a:solidFill>
                <a:latin typeface="Calisto MT" pitchFamily="18" charset="0"/>
              </a:rPr>
              <a:t>Geckos:		</a:t>
            </a:r>
            <a:endParaRPr lang="en-US" sz="2800" dirty="0" smtClean="0">
              <a:solidFill>
                <a:schemeClr val="accent5"/>
              </a:solidFill>
              <a:latin typeface="Calisto MT" pitchFamily="18" charset="0"/>
            </a:endParaRPr>
          </a:p>
          <a:p>
            <a:pPr marL="91440" lvl="1" algn="r"/>
            <a:r>
              <a:rPr lang="en-US" sz="2800" dirty="0" smtClean="0">
                <a:solidFill>
                  <a:schemeClr val="accent5"/>
                </a:solidFill>
                <a:latin typeface="Calisto MT" pitchFamily="18" charset="0"/>
              </a:rPr>
              <a:t>OU/BM w trend</a:t>
            </a:r>
            <a:endParaRPr lang="en-US" sz="2800" dirty="0" smtClean="0">
              <a:solidFill>
                <a:schemeClr val="accent5"/>
              </a:solidFill>
              <a:latin typeface="Calisto MT" pitchFamily="18" charset="0"/>
            </a:endParaRPr>
          </a:p>
          <a:p>
            <a:pPr marL="91440" lvl="1" algn="r"/>
            <a:r>
              <a:rPr lang="en-US" sz="2800" dirty="0" smtClean="0">
                <a:solidFill>
                  <a:schemeClr val="accent5"/>
                </a:solidFill>
                <a:latin typeface="Calisto MT" pitchFamily="18" charset="0"/>
              </a:rPr>
              <a:t>Unconstrained</a:t>
            </a:r>
            <a:endParaRPr lang="en-US" sz="2800" dirty="0" smtClean="0">
              <a:solidFill>
                <a:schemeClr val="accent5"/>
              </a:solidFill>
              <a:latin typeface="Calisto MT" pitchFamily="18" charset="0"/>
            </a:endParaRPr>
          </a:p>
          <a:p>
            <a:pPr marL="91440" lvl="1" algn="r"/>
            <a:r>
              <a:rPr lang="en-US" sz="2800" dirty="0" smtClean="0">
                <a:solidFill>
                  <a:schemeClr val="accent3">
                    <a:lumMod val="60000"/>
                    <a:lumOff val="40000"/>
                  </a:schemeClr>
                </a:solidFill>
                <a:latin typeface="Calisto MT" pitchFamily="18" charset="0"/>
              </a:rPr>
              <a:t>Anoles:		 </a:t>
            </a:r>
            <a:endParaRPr lang="en-US" sz="2800" dirty="0" smtClean="0">
              <a:solidFill>
                <a:schemeClr val="accent3">
                  <a:lumMod val="60000"/>
                  <a:lumOff val="40000"/>
                </a:schemeClr>
              </a:solidFill>
              <a:latin typeface="Calisto MT" pitchFamily="18" charset="0"/>
            </a:endParaRPr>
          </a:p>
          <a:p>
            <a:pPr marL="91440" lvl="1" algn="r"/>
            <a:r>
              <a:rPr lang="en-US" sz="2800" dirty="0" smtClean="0">
                <a:solidFill>
                  <a:schemeClr val="accent3">
                    <a:lumMod val="60000"/>
                    <a:lumOff val="40000"/>
                  </a:schemeClr>
                </a:solidFill>
                <a:latin typeface="Calisto MT" pitchFamily="18" charset="0"/>
              </a:rPr>
              <a:t>Strongly OU</a:t>
            </a:r>
            <a:endParaRPr lang="en-US" sz="2800" dirty="0" smtClean="0">
              <a:solidFill>
                <a:schemeClr val="accent3">
                  <a:lumMod val="60000"/>
                  <a:lumOff val="40000"/>
                </a:schemeClr>
              </a:solidFill>
              <a:latin typeface="Calisto MT" pitchFamily="18" charset="0"/>
            </a:endParaRPr>
          </a:p>
          <a:p>
            <a:pPr marL="91440" lvl="1" algn="r"/>
            <a:r>
              <a:rPr lang="en-US" sz="2800" dirty="0" smtClean="0">
                <a:solidFill>
                  <a:schemeClr val="accent3">
                    <a:lumMod val="60000"/>
                    <a:lumOff val="40000"/>
                  </a:schemeClr>
                </a:solidFill>
                <a:latin typeface="Calisto MT" pitchFamily="18" charset="0"/>
              </a:rPr>
              <a:t>Very constrained</a:t>
            </a:r>
            <a:endParaRPr lang="en-US" sz="2800" dirty="0">
              <a:solidFill>
                <a:schemeClr val="accent3">
                  <a:lumMod val="60000"/>
                  <a:lumOff val="40000"/>
                </a:schemeClr>
              </a:solidFill>
              <a:latin typeface="Calisto MT" pitchFamily="18" charset="0"/>
            </a:endParaRPr>
          </a:p>
        </p:txBody>
      </p:sp>
      <p:sp>
        <p:nvSpPr>
          <p:cNvPr id="3" name="Text Box 2"/>
          <p:cNvSpPr txBox="1"/>
          <p:nvPr/>
        </p:nvSpPr>
        <p:spPr>
          <a:xfrm>
            <a:off x="7649845" y="2667000"/>
            <a:ext cx="2757805" cy="645160"/>
          </a:xfrm>
          <a:prstGeom prst="rect">
            <a:avLst/>
          </a:prstGeom>
          <a:noFill/>
        </p:spPr>
        <p:txBody>
          <a:bodyPr wrap="square" rtlCol="0">
            <a:spAutoFit/>
          </a:bodyPr>
          <a:p>
            <a:pPr algn="r"/>
            <a:r>
              <a:rPr lang="en-US" altLang="en-US">
                <a:solidFill>
                  <a:schemeClr val="bg1"/>
                </a:solidFill>
              </a:rPr>
              <a:t>Hagey et al. 2017, Evolution</a:t>
            </a:r>
            <a:endParaRPr lang="en-US"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R Demo: Session 1</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6625" name="Title 1"/>
          <p:cNvSpPr>
            <a:spLocks noGrp="1"/>
          </p:cNvSpPr>
          <p:nvPr>
            <p:ph type="title"/>
          </p:nvPr>
        </p:nvSpPr>
        <p:spPr>
          <a:xfrm>
            <a:off x="2057400" y="457200"/>
            <a:ext cx="8229600" cy="1143000"/>
          </a:xfrm>
        </p:spPr>
        <p:txBody>
          <a:bodyPr lIns="91440" tIns="45720" rIns="91440" bIns="45720" anchor="ctr" anchorCtr="0"/>
          <a:p>
            <a:pPr defTabSz="914400">
              <a:buNone/>
            </a:pPr>
            <a:r>
              <a:rPr lang="en-US" altLang="en-US" kern="1200" dirty="0">
                <a:solidFill>
                  <a:srgbClr val="F2F2F2"/>
                </a:solidFill>
                <a:latin typeface="Ubuntu" panose="020B0504030602030204" charset="0"/>
                <a:ea typeface="Ubuntu" panose="020B0504030602030204" charset="0"/>
                <a:cs typeface="Aharoni" pitchFamily="2" charset="-79"/>
              </a:rPr>
              <a:t>Horned lizards are cool</a:t>
            </a:r>
            <a:endParaRPr lang="en-US" altLang="zh-CN" kern="1200">
              <a:solidFill>
                <a:srgbClr val="F2F2F2"/>
              </a:solidFill>
              <a:latin typeface="Ubuntu" panose="020B0504030602030204" charset="0"/>
              <a:ea typeface="Ubuntu" panose="020B0504030602030204" charset="0"/>
              <a:cs typeface="Aharoni" pitchFamily="2" charset="-79"/>
            </a:endParaRPr>
          </a:p>
        </p:txBody>
      </p:sp>
      <p:pic>
        <p:nvPicPr>
          <p:cNvPr id="26626" name="Picture 3"/>
          <p:cNvPicPr>
            <a:picLocks noChangeAspect="1"/>
          </p:cNvPicPr>
          <p:nvPr/>
        </p:nvPicPr>
        <p:blipFill>
          <a:blip r:embed="rId1"/>
          <a:stretch>
            <a:fillRect/>
          </a:stretch>
        </p:blipFill>
        <p:spPr>
          <a:xfrm>
            <a:off x="2952750" y="1447800"/>
            <a:ext cx="6191250" cy="4953000"/>
          </a:xfrm>
          <a:prstGeom prst="rect">
            <a:avLst/>
          </a:prstGeom>
          <a:noFill/>
          <a:ln w="9525">
            <a:noFill/>
          </a:ln>
        </p:spPr>
      </p:pic>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685800" y="2666683"/>
            <a:ext cx="10972800" cy="1143000"/>
          </a:xfrm>
        </p:spPr>
        <p:txBody>
          <a:bodyPr>
            <a:normAutofit fontScale="90000"/>
          </a:bodyPr>
          <a:p>
            <a:r>
              <a:rPr lang="en-US"/>
              <a:t>OU-BM models</a:t>
            </a:r>
            <a:br>
              <a:rPr lang="en-US"/>
            </a:br>
            <a:br>
              <a:rPr lang="en-US"/>
            </a:br>
            <a:r>
              <a:rPr lang="en-US"/>
              <a:t>Y ~ X</a:t>
            </a:r>
            <a:r>
              <a:rPr lang="en-US" baseline="-25000"/>
              <a:t>continuous</a:t>
            </a:r>
            <a:endParaRPr lang="en-US" baseline="-250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5" name="Oval 4"/>
          <p:cNvSpPr/>
          <p:nvPr/>
        </p:nvSpPr>
        <p:spPr>
          <a:xfrm>
            <a:off x="38862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0</a:t>
            </a:r>
            <a:endParaRPr strike="noStrike" noProof="1">
              <a:latin typeface="Ubuntu" panose="020B0504030602030204" charset="0"/>
              <a:ea typeface="Ubuntu" panose="020B0504030602030204" charset="0"/>
            </a:endParaRPr>
          </a:p>
        </p:txBody>
      </p:sp>
      <p:sp>
        <p:nvSpPr>
          <p:cNvPr id="6" name="Oval 5"/>
          <p:cNvSpPr/>
          <p:nvPr/>
        </p:nvSpPr>
        <p:spPr>
          <a:xfrm>
            <a:off x="2266950" y="157480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1</a:t>
            </a:r>
            <a:endParaRPr strike="noStrike" noProof="1">
              <a:latin typeface="Ubuntu" panose="020B0504030602030204" charset="0"/>
              <a:ea typeface="Ubuntu" panose="020B0504030602030204" charset="0"/>
            </a:endParaRPr>
          </a:p>
        </p:txBody>
      </p:sp>
      <p:sp>
        <p:nvSpPr>
          <p:cNvPr id="7" name="Oval 6"/>
          <p:cNvSpPr/>
          <p:nvPr/>
        </p:nvSpPr>
        <p:spPr>
          <a:xfrm>
            <a:off x="5907088" y="157480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2</a:t>
            </a:r>
            <a:endParaRPr strike="noStrike" noProof="1">
              <a:latin typeface="Ubuntu" panose="020B0504030602030204" charset="0"/>
              <a:ea typeface="Ubuntu" panose="020B0504030602030204" charset="0"/>
            </a:endParaRPr>
          </a:p>
        </p:txBody>
      </p:sp>
      <p:sp>
        <p:nvSpPr>
          <p:cNvPr id="8" name="Oval 7"/>
          <p:cNvSpPr/>
          <p:nvPr/>
        </p:nvSpPr>
        <p:spPr>
          <a:xfrm>
            <a:off x="8377238" y="465931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9" name="Oval 8"/>
          <p:cNvSpPr/>
          <p:nvPr/>
        </p:nvSpPr>
        <p:spPr>
          <a:xfrm>
            <a:off x="5764213" y="45291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10" name="Oval 9"/>
          <p:cNvSpPr/>
          <p:nvPr/>
        </p:nvSpPr>
        <p:spPr>
          <a:xfrm>
            <a:off x="1624013" y="45291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3</a:t>
            </a:r>
            <a:endParaRPr strike="noStrike" noProof="1">
              <a:latin typeface="Ubuntu" panose="020B0504030602030204" charset="0"/>
              <a:ea typeface="Ubuntu" panose="020B0504030602030204" charset="0"/>
            </a:endParaRPr>
          </a:p>
        </p:txBody>
      </p:sp>
      <p:sp>
        <p:nvSpPr>
          <p:cNvPr id="11" name="Oval 10"/>
          <p:cNvSpPr/>
          <p:nvPr/>
        </p:nvSpPr>
        <p:spPr>
          <a:xfrm>
            <a:off x="4111625" y="45799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4</a:t>
            </a:r>
            <a:endParaRPr strike="noStrike" noProof="1">
              <a:latin typeface="Ubuntu" panose="020B0504030602030204" charset="0"/>
              <a:ea typeface="Ubuntu" panose="020B0504030602030204" charset="0"/>
            </a:endParaRPr>
          </a:p>
        </p:txBody>
      </p:sp>
      <p:cxnSp>
        <p:nvCxnSpPr>
          <p:cNvPr id="12" name="Straight Arrow Connector 11"/>
          <p:cNvCxnSpPr>
            <a:stCxn id="5" idx="4"/>
            <a:endCxn id="6" idx="0"/>
          </p:cNvCxnSpPr>
          <p:nvPr/>
        </p:nvCxnSpPr>
        <p:spPr>
          <a:xfrm flipH="1">
            <a:off x="2755900" y="1066800"/>
            <a:ext cx="1617663" cy="508000"/>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0"/>
          </p:cNvCxnSpPr>
          <p:nvPr/>
        </p:nvCxnSpPr>
        <p:spPr>
          <a:xfrm>
            <a:off x="4373563" y="1066800"/>
            <a:ext cx="2020888" cy="508000"/>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4"/>
            <a:endCxn id="10" idx="0"/>
          </p:cNvCxnSpPr>
          <p:nvPr/>
        </p:nvCxnSpPr>
        <p:spPr>
          <a:xfrm flipH="1">
            <a:off x="2111375" y="2489200"/>
            <a:ext cx="644525" cy="20399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a:endCxn id="11" idx="0"/>
          </p:cNvCxnSpPr>
          <p:nvPr/>
        </p:nvCxnSpPr>
        <p:spPr>
          <a:xfrm>
            <a:off x="2755900" y="2489200"/>
            <a:ext cx="1843088" cy="20907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4"/>
            <a:endCxn id="9" idx="0"/>
          </p:cNvCxnSpPr>
          <p:nvPr/>
        </p:nvCxnSpPr>
        <p:spPr>
          <a:xfrm flipH="1">
            <a:off x="6251575" y="2489200"/>
            <a:ext cx="142875" cy="20399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6394450" y="2489200"/>
            <a:ext cx="2470150" cy="2170113"/>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8674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0</a:t>
            </a:r>
            <a:endParaRPr strike="noStrike" noProof="1">
              <a:latin typeface="Ubuntu" panose="020B0504030602030204" charset="0"/>
              <a:ea typeface="Ubuntu" panose="020B0504030602030204" charset="0"/>
            </a:endParaRPr>
          </a:p>
        </p:txBody>
      </p:sp>
      <p:sp>
        <p:nvSpPr>
          <p:cNvPr id="35" name="Oval 34"/>
          <p:cNvSpPr/>
          <p:nvPr/>
        </p:nvSpPr>
        <p:spPr>
          <a:xfrm>
            <a:off x="4176713" y="247015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1</a:t>
            </a:r>
            <a:endParaRPr strike="noStrike" noProof="1">
              <a:latin typeface="Ubuntu" panose="020B0504030602030204" charset="0"/>
              <a:ea typeface="Ubuntu" panose="020B0504030602030204" charset="0"/>
            </a:endParaRPr>
          </a:p>
        </p:txBody>
      </p:sp>
      <p:sp>
        <p:nvSpPr>
          <p:cNvPr id="37" name="Oval 36"/>
          <p:cNvSpPr/>
          <p:nvPr/>
        </p:nvSpPr>
        <p:spPr>
          <a:xfrm>
            <a:off x="8248650" y="2595563"/>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2</a:t>
            </a:r>
            <a:endParaRPr strike="noStrike" noProof="1">
              <a:latin typeface="Ubuntu" panose="020B0504030602030204" charset="0"/>
              <a:ea typeface="Ubuntu" panose="020B0504030602030204" charset="0"/>
            </a:endParaRPr>
          </a:p>
        </p:txBody>
      </p:sp>
      <p:sp>
        <p:nvSpPr>
          <p:cNvPr id="38" name="Oval 37"/>
          <p:cNvSpPr/>
          <p:nvPr/>
        </p:nvSpPr>
        <p:spPr>
          <a:xfrm>
            <a:off x="9567863" y="576262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40" name="Oval 39"/>
          <p:cNvSpPr/>
          <p:nvPr/>
        </p:nvSpPr>
        <p:spPr>
          <a:xfrm>
            <a:off x="6962775" y="57023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41" name="Oval 40"/>
          <p:cNvSpPr/>
          <p:nvPr/>
        </p:nvSpPr>
        <p:spPr>
          <a:xfrm>
            <a:off x="2911475" y="5826125"/>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3</a:t>
            </a:r>
            <a:endParaRPr strike="noStrike" noProof="1">
              <a:latin typeface="Ubuntu" panose="020B0504030602030204" charset="0"/>
              <a:ea typeface="Ubuntu" panose="020B0504030602030204" charset="0"/>
            </a:endParaRPr>
          </a:p>
        </p:txBody>
      </p:sp>
      <p:sp>
        <p:nvSpPr>
          <p:cNvPr id="43" name="Oval 42"/>
          <p:cNvSpPr/>
          <p:nvPr/>
        </p:nvSpPr>
        <p:spPr>
          <a:xfrm>
            <a:off x="5145088" y="582612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4</a:t>
            </a:r>
            <a:endParaRPr strike="noStrike" noProof="1">
              <a:latin typeface="Ubuntu" panose="020B0504030602030204" charset="0"/>
              <a:ea typeface="Ubuntu" panose="020B0504030602030204" charset="0"/>
            </a:endParaRPr>
          </a:p>
        </p:txBody>
      </p:sp>
      <p:cxnSp>
        <p:nvCxnSpPr>
          <p:cNvPr id="44" name="Straight Arrow Connector 43"/>
          <p:cNvCxnSpPr>
            <a:stCxn id="34" idx="4"/>
            <a:endCxn id="35" idx="0"/>
          </p:cNvCxnSpPr>
          <p:nvPr/>
        </p:nvCxnSpPr>
        <p:spPr>
          <a:xfrm flipH="1">
            <a:off x="4665663" y="1066800"/>
            <a:ext cx="1689100" cy="1403350"/>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4"/>
            <a:endCxn id="37" idx="0"/>
          </p:cNvCxnSpPr>
          <p:nvPr/>
        </p:nvCxnSpPr>
        <p:spPr>
          <a:xfrm>
            <a:off x="6354763" y="1066800"/>
            <a:ext cx="2381250" cy="15287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5" idx="4"/>
            <a:endCxn id="41" idx="0"/>
          </p:cNvCxnSpPr>
          <p:nvPr/>
        </p:nvCxnSpPr>
        <p:spPr>
          <a:xfrm flipH="1">
            <a:off x="3398838" y="3384550"/>
            <a:ext cx="1266825" cy="24415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4"/>
            <a:endCxn id="43" idx="0"/>
          </p:cNvCxnSpPr>
          <p:nvPr/>
        </p:nvCxnSpPr>
        <p:spPr>
          <a:xfrm>
            <a:off x="4665663" y="3384550"/>
            <a:ext cx="966788" cy="24415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4"/>
            <a:endCxn id="40" idx="0"/>
          </p:cNvCxnSpPr>
          <p:nvPr/>
        </p:nvCxnSpPr>
        <p:spPr>
          <a:xfrm flipH="1">
            <a:off x="7450138" y="3509963"/>
            <a:ext cx="1285875" cy="2192338"/>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4"/>
            <a:endCxn id="38" idx="0"/>
          </p:cNvCxnSpPr>
          <p:nvPr/>
        </p:nvCxnSpPr>
        <p:spPr>
          <a:xfrm>
            <a:off x="8736013" y="3509963"/>
            <a:ext cx="1320800" cy="22526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 idx="6"/>
            <a:endCxn id="34" idx="2"/>
          </p:cNvCxnSpPr>
          <p:nvPr/>
        </p:nvCxnSpPr>
        <p:spPr>
          <a:xfrm>
            <a:off x="4860925" y="609600"/>
            <a:ext cx="1006475" cy="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 idx="6"/>
            <a:endCxn id="35" idx="1"/>
          </p:cNvCxnSpPr>
          <p:nvPr/>
        </p:nvCxnSpPr>
        <p:spPr>
          <a:xfrm>
            <a:off x="3243263" y="2032000"/>
            <a:ext cx="1076325" cy="5730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 idx="6"/>
            <a:endCxn id="37" idx="1"/>
          </p:cNvCxnSpPr>
          <p:nvPr/>
        </p:nvCxnSpPr>
        <p:spPr>
          <a:xfrm>
            <a:off x="6883400" y="2032000"/>
            <a:ext cx="1508125" cy="6969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10" idx="5"/>
            <a:endCxn id="41" idx="1"/>
          </p:cNvCxnSpPr>
          <p:nvPr/>
        </p:nvCxnSpPr>
        <p:spPr>
          <a:xfrm>
            <a:off x="2457450" y="5310188"/>
            <a:ext cx="596900" cy="6508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1" idx="5"/>
            <a:endCxn id="43" idx="1"/>
          </p:cNvCxnSpPr>
          <p:nvPr/>
        </p:nvCxnSpPr>
        <p:spPr>
          <a:xfrm>
            <a:off x="4945063" y="5359400"/>
            <a:ext cx="342900" cy="6016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 idx="5"/>
            <a:endCxn id="40" idx="1"/>
          </p:cNvCxnSpPr>
          <p:nvPr/>
        </p:nvCxnSpPr>
        <p:spPr>
          <a:xfrm>
            <a:off x="6597650" y="5310188"/>
            <a:ext cx="508000" cy="5254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 idx="5"/>
            <a:endCxn id="38" idx="1"/>
          </p:cNvCxnSpPr>
          <p:nvPr/>
        </p:nvCxnSpPr>
        <p:spPr>
          <a:xfrm>
            <a:off x="9209088" y="5438775"/>
            <a:ext cx="501650" cy="4587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201" name="Title 1"/>
          <p:cNvSpPr txBox="1"/>
          <p:nvPr/>
        </p:nvSpPr>
        <p:spPr>
          <a:xfrm>
            <a:off x="9057005" y="137160"/>
            <a:ext cx="1905000" cy="868363"/>
          </a:xfrm>
          <a:prstGeom prst="rect">
            <a:avLst/>
          </a:prstGeom>
          <a:ln w="25400" cap="flat" cmpd="sng" algn="ctr">
            <a:solidFill>
              <a:srgbClr val="E46A6B"/>
            </a:solidFill>
            <a:prstDash val="solid"/>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n-ea"/>
                <a:cs typeface="Aharoni" pitchFamily="2" charset="-79"/>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auto"/>
            <a:r>
              <a:rPr lang="en-US" strike="noStrike" noProof="1">
                <a:solidFill>
                  <a:schemeClr val="tx2"/>
                </a:solidFill>
                <a:latin typeface="Ubuntu" panose="020B0504030602030204" charset="0"/>
                <a:ea typeface="Ubuntu" panose="020B0504030602030204" charset="0"/>
              </a:rPr>
              <a:t>Y</a:t>
            </a:r>
            <a:r>
              <a:rPr lang="en-US" strike="noStrike" noProof="1">
                <a:latin typeface="Ubuntu" panose="020B0504030602030204" charset="0"/>
                <a:ea typeface="Ubuntu" panose="020B0504030602030204" charset="0"/>
              </a:rPr>
              <a:t> ~ </a:t>
            </a:r>
            <a:r>
              <a:rPr lang="en-US" strike="noStrike" noProof="1">
                <a:solidFill>
                  <a:schemeClr val="accent2"/>
                </a:solidFill>
                <a:latin typeface="Ubuntu" panose="020B0504030602030204" charset="0"/>
                <a:ea typeface="Ubuntu" panose="020B0504030602030204" charset="0"/>
              </a:rPr>
              <a:t>X</a:t>
            </a:r>
            <a:endParaRPr lang="en-US" strike="noStrike" noProof="1" dirty="0">
              <a:solidFill>
                <a:schemeClr val="accent2"/>
              </a:solidFill>
              <a:latin typeface="Ubuntu" panose="020B0504030602030204" charset="0"/>
              <a:ea typeface="Ubuntu" panose="020B0504030602030204" charset="0"/>
            </a:endParaRPr>
          </a:p>
        </p:txBody>
      </p:sp>
      <p:sp>
        <p:nvSpPr>
          <p:cNvPr id="39971" name="Title 1"/>
          <p:cNvSpPr>
            <a:spLocks noGrp="1"/>
          </p:cNvSpPr>
          <p:nvPr>
            <p:ph type="title"/>
          </p:nvPr>
        </p:nvSpPr>
        <p:spPr>
          <a:xfrm>
            <a:off x="9067800" y="1270000"/>
            <a:ext cx="4419600" cy="1143000"/>
          </a:xfrm>
        </p:spPr>
        <p:txBody>
          <a:bodyPr lIns="91440" tIns="45720" rIns="91440" bIns="45720" anchor="ctr" anchorCtr="0">
            <a:normAutofit fontScale="90000"/>
          </a:bodyPr>
          <a:p>
            <a:pPr algn="l" defTabSz="914400">
              <a:buNone/>
            </a:pPr>
            <a:r>
              <a:rPr lang="en-US" altLang="en-US" sz="1800" kern="1200" dirty="0">
                <a:latin typeface="Ubuntu" panose="020B0504030602030204" charset="0"/>
                <a:ea typeface="Ubuntu" panose="020B0504030602030204" charset="0"/>
                <a:cs typeface="Aharoni" pitchFamily="2" charset="-79"/>
              </a:rPr>
              <a:t>OUwie</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ouch</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SLOUCH </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(Hansen et al. 2008)</a:t>
            </a:r>
            <a:endParaRPr lang="en-US" altLang="en-US" sz="1800" kern="1200" dirty="0">
              <a:latin typeface="Ubuntu" panose="020B0504030602030204" charset="0"/>
              <a:ea typeface="Ubuntu" panose="020B0504030602030204" charset="0"/>
              <a:cs typeface="Aharoni"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34817" name="Picture 4"/>
          <p:cNvPicPr>
            <a:picLocks noChangeAspect="1"/>
          </p:cNvPicPr>
          <p:nvPr/>
        </p:nvPicPr>
        <p:blipFill>
          <a:blip r:embed="rId1">
            <a:clrChange>
              <a:clrFrom>
                <a:srgbClr val="000000"/>
              </a:clrFrom>
              <a:clrTo>
                <a:srgbClr val="000000">
                  <a:alpha val="0"/>
                </a:srgbClr>
              </a:clrTo>
            </a:clrChange>
          </a:blip>
          <a:srcRect l="12321" t="11111" b="12381"/>
          <a:stretch>
            <a:fillRect/>
          </a:stretch>
        </p:blipFill>
        <p:spPr>
          <a:xfrm rot="-5400000" flipV="1">
            <a:off x="3429000" y="-762000"/>
            <a:ext cx="5486400" cy="8991600"/>
          </a:xfrm>
          <a:prstGeom prst="rect">
            <a:avLst/>
          </a:prstGeom>
          <a:noFill/>
          <a:ln w="9525">
            <a:noFill/>
          </a:ln>
        </p:spPr>
      </p:pic>
      <p:sp>
        <p:nvSpPr>
          <p:cNvPr id="34818" name="Title 1"/>
          <p:cNvSpPr>
            <a:spLocks noGrp="1"/>
          </p:cNvSpPr>
          <p:nvPr>
            <p:ph type="title"/>
          </p:nvPr>
        </p:nvSpPr>
        <p:spPr>
          <a:xfrm>
            <a:off x="76200" y="5791200"/>
            <a:ext cx="8229600" cy="1143000"/>
          </a:xfrm>
        </p:spPr>
        <p:txBody>
          <a:bodyPr lIns="91440" tIns="45720" rIns="91440" bIns="45720" anchor="ctr" anchorCtr="0"/>
          <a:p>
            <a:pPr defTabSz="914400">
              <a:buNone/>
            </a:pPr>
            <a:r>
              <a:rPr lang="en-US" altLang="en-US" kern="1200" dirty="0">
                <a:latin typeface="Ubuntu" panose="020B0504030602030204" charset="0"/>
                <a:ea typeface="Ubuntu" panose="020B0504030602030204" charset="0"/>
                <a:cs typeface="Aharoni" pitchFamily="2" charset="-79"/>
              </a:rPr>
              <a:t>Brownian Motion</a:t>
            </a:r>
            <a:endParaRPr lang="en-US" altLang="en-US" kern="1200" dirty="0">
              <a:latin typeface="Ubuntu" panose="020B0504030602030204" charset="0"/>
              <a:ea typeface="Ubuntu" panose="020B0504030602030204" charset="0"/>
              <a:cs typeface="Aharoni" pitchFamily="2" charset="-79"/>
            </a:endParaRPr>
          </a:p>
        </p:txBody>
      </p:sp>
      <p:pic>
        <p:nvPicPr>
          <p:cNvPr id="34819" name="Picture 2"/>
          <p:cNvPicPr>
            <a:picLocks noChangeAspect="1"/>
          </p:cNvPicPr>
          <p:nvPr/>
        </p:nvPicPr>
        <p:blipFill>
          <a:blip r:embed="rId2">
            <a:clrChange>
              <a:clrFrom>
                <a:srgbClr val="FFFFFF"/>
              </a:clrFrom>
              <a:clrTo>
                <a:srgbClr val="FFFFFF">
                  <a:alpha val="0"/>
                </a:srgbClr>
              </a:clrTo>
            </a:clrChange>
          </a:blip>
          <a:srcRect l="8492" b="12169"/>
          <a:stretch>
            <a:fillRect/>
          </a:stretch>
        </p:blipFill>
        <p:spPr>
          <a:xfrm>
            <a:off x="1676400" y="0"/>
            <a:ext cx="9220200" cy="1524000"/>
          </a:xfrm>
          <a:prstGeom prst="rect">
            <a:avLst/>
          </a:prstGeom>
          <a:noFill/>
          <a:ln w="9525">
            <a:noFill/>
          </a:ln>
        </p:spPr>
      </p:pic>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59" name="Title 1"/>
          <p:cNvSpPr txBox="1"/>
          <p:nvPr/>
        </p:nvSpPr>
        <p:spPr>
          <a:xfrm>
            <a:off x="8096250" y="152400"/>
            <a:ext cx="3919855" cy="868680"/>
          </a:xfrm>
          <a:prstGeom prst="rect">
            <a:avLst/>
          </a:prstGeom>
          <a:ln w="25400" cap="flat" cmpd="sng" algn="ctr">
            <a:solidFill>
              <a:srgbClr val="E46A6B"/>
            </a:solidFill>
            <a:prstDash val="solid"/>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n-ea"/>
                <a:cs typeface="Aharoni" pitchFamily="2" charset="-79"/>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auto"/>
            <a:r>
              <a:rPr lang="en-US" strike="noStrike" noProof="1">
                <a:solidFill>
                  <a:schemeClr val="tx2"/>
                </a:solidFill>
                <a:latin typeface="Ubuntu" panose="020B0504030602030204" charset="0"/>
                <a:ea typeface="Ubuntu" panose="020B0504030602030204" charset="0"/>
              </a:rPr>
              <a:t>T</a:t>
            </a:r>
            <a:r>
              <a:rPr lang="en-US" strike="noStrike" baseline="-25000" noProof="1">
                <a:solidFill>
                  <a:schemeClr val="tx2"/>
                </a:solidFill>
                <a:latin typeface="Ubuntu" panose="020B0504030602030204" charset="0"/>
                <a:ea typeface="Ubuntu" panose="020B0504030602030204" charset="0"/>
              </a:rPr>
              <a:t>pref</a:t>
            </a:r>
            <a:r>
              <a:rPr lang="en-US" strike="noStrike" noProof="1">
                <a:latin typeface="Ubuntu" panose="020B0504030602030204" charset="0"/>
                <a:ea typeface="Ubuntu" panose="020B0504030602030204" charset="0"/>
              </a:rPr>
              <a:t> </a:t>
            </a:r>
            <a:r>
              <a:rPr lang="en-US" strike="noStrike" noProof="1">
                <a:solidFill>
                  <a:schemeClr val="bg1">
                    <a:lumMod val="50000"/>
                  </a:schemeClr>
                </a:solidFill>
                <a:latin typeface="Ubuntu" panose="020B0504030602030204" charset="0"/>
                <a:ea typeface="Ubuntu" panose="020B0504030602030204" charset="0"/>
              </a:rPr>
              <a:t>~</a:t>
            </a:r>
            <a:r>
              <a:rPr lang="en-US" strike="noStrike" noProof="1">
                <a:latin typeface="Ubuntu" panose="020B0504030602030204" charset="0"/>
                <a:ea typeface="Ubuntu" panose="020B0504030602030204" charset="0"/>
              </a:rPr>
              <a:t> </a:t>
            </a:r>
            <a:r>
              <a:rPr lang="en-US" strike="noStrike" noProof="1">
                <a:solidFill>
                  <a:schemeClr val="accent2"/>
                </a:solidFill>
                <a:latin typeface="Ubuntu" panose="020B0504030602030204" charset="0"/>
                <a:ea typeface="Ubuntu" panose="020B0504030602030204" charset="0"/>
              </a:rPr>
              <a:t>T</a:t>
            </a:r>
            <a:r>
              <a:rPr lang="en-US" strike="noStrike" baseline="-25000" noProof="1">
                <a:solidFill>
                  <a:schemeClr val="accent2"/>
                </a:solidFill>
                <a:latin typeface="Ubuntu" panose="020B0504030602030204" charset="0"/>
                <a:ea typeface="Ubuntu" panose="020B0504030602030204" charset="0"/>
              </a:rPr>
              <a:t>Env</a:t>
            </a:r>
            <a:endParaRPr lang="en-US" strike="noStrike" baseline="-25000" noProof="1" dirty="0">
              <a:solidFill>
                <a:schemeClr val="accent2"/>
              </a:solidFill>
              <a:latin typeface="Ubuntu" panose="020B0504030602030204" charset="0"/>
              <a:ea typeface="Ubuntu" panose="020B0504030602030204" charset="0"/>
            </a:endParaRPr>
          </a:p>
        </p:txBody>
      </p:sp>
      <p:sp>
        <p:nvSpPr>
          <p:cNvPr id="2" name="Title 1"/>
          <p:cNvSpPr>
            <a:spLocks noGrp="1"/>
          </p:cNvSpPr>
          <p:nvPr>
            <p:ph type="title"/>
          </p:nvPr>
        </p:nvSpPr>
        <p:spPr>
          <a:xfrm>
            <a:off x="44450" y="299720"/>
            <a:ext cx="7595235" cy="1325880"/>
          </a:xfrm>
        </p:spPr>
        <p:txBody>
          <a:bodyPr>
            <a:noAutofit/>
          </a:bodyPr>
          <a:p>
            <a:r>
              <a:rPr lang="en-US" sz="3600"/>
              <a:t>How does thermal physiology evolve in response to changing</a:t>
            </a:r>
            <a:br>
              <a:rPr lang="en-US" sz="3600"/>
            </a:br>
            <a:r>
              <a:rPr lang="en-US" sz="3600"/>
              <a:t>temperature?</a:t>
            </a:r>
            <a:endParaRPr lang="en-US" sz="3600"/>
          </a:p>
        </p:txBody>
      </p:sp>
      <p:pic>
        <p:nvPicPr>
          <p:cNvPr id="42" name="Content Placeholder 41"/>
          <p:cNvPicPr>
            <a:picLocks noChangeAspect="1"/>
          </p:cNvPicPr>
          <p:nvPr>
            <p:ph idx="1"/>
          </p:nvPr>
        </p:nvPicPr>
        <p:blipFill>
          <a:blip r:embed="rId1"/>
          <a:srcRect l="23777" r="28852" b="15279"/>
          <a:stretch>
            <a:fillRect/>
          </a:stretch>
        </p:blipFill>
        <p:spPr>
          <a:xfrm>
            <a:off x="7675880" y="1127125"/>
            <a:ext cx="1856105" cy="1943735"/>
          </a:xfrm>
          <a:prstGeom prst="rect">
            <a:avLst/>
          </a:prstGeom>
        </p:spPr>
      </p:pic>
      <p:pic>
        <p:nvPicPr>
          <p:cNvPr id="43" name="Picture 42"/>
          <p:cNvPicPr>
            <a:picLocks noChangeAspect="1"/>
          </p:cNvPicPr>
          <p:nvPr/>
        </p:nvPicPr>
        <p:blipFill>
          <a:blip r:embed="rId2"/>
          <a:stretch>
            <a:fillRect/>
          </a:stretch>
        </p:blipFill>
        <p:spPr>
          <a:xfrm>
            <a:off x="9825990" y="3030220"/>
            <a:ext cx="2058035" cy="2407920"/>
          </a:xfrm>
          <a:prstGeom prst="rect">
            <a:avLst/>
          </a:prstGeom>
        </p:spPr>
      </p:pic>
      <p:pic>
        <p:nvPicPr>
          <p:cNvPr id="44" name="Picture 43"/>
          <p:cNvPicPr>
            <a:picLocks noChangeAspect="1"/>
          </p:cNvPicPr>
          <p:nvPr/>
        </p:nvPicPr>
        <p:blipFill>
          <a:blip r:embed="rId3"/>
          <a:srcRect b="14882"/>
          <a:stretch>
            <a:fillRect/>
          </a:stretch>
        </p:blipFill>
        <p:spPr>
          <a:xfrm>
            <a:off x="7757160" y="3573145"/>
            <a:ext cx="1768475" cy="2033905"/>
          </a:xfrm>
          <a:prstGeom prst="rect">
            <a:avLst/>
          </a:prstGeom>
        </p:spPr>
      </p:pic>
      <p:pic>
        <p:nvPicPr>
          <p:cNvPr id="45" name="Picture 44"/>
          <p:cNvPicPr>
            <a:picLocks noChangeAspect="1"/>
          </p:cNvPicPr>
          <p:nvPr/>
        </p:nvPicPr>
        <p:blipFill>
          <a:blip r:embed="rId4">
            <a:lum bright="-24000" contrast="42000"/>
          </a:blip>
          <a:srcRect l="8035" t="6856" r="8035" b="11302"/>
          <a:stretch>
            <a:fillRect/>
          </a:stretch>
        </p:blipFill>
        <p:spPr>
          <a:xfrm>
            <a:off x="268605" y="1684020"/>
            <a:ext cx="4521200" cy="2200910"/>
          </a:xfrm>
          <a:prstGeom prst="rect">
            <a:avLst/>
          </a:prstGeom>
        </p:spPr>
      </p:pic>
      <p:pic>
        <p:nvPicPr>
          <p:cNvPr id="46" name="Picture 45"/>
          <p:cNvPicPr>
            <a:picLocks noChangeAspect="1"/>
          </p:cNvPicPr>
          <p:nvPr/>
        </p:nvPicPr>
        <p:blipFill>
          <a:blip r:embed="rId5">
            <a:lum bright="18000" contrast="36000"/>
          </a:blip>
          <a:srcRect t="5914" b="11578"/>
          <a:stretch>
            <a:fillRect/>
          </a:stretch>
        </p:blipFill>
        <p:spPr>
          <a:xfrm>
            <a:off x="268605" y="4046220"/>
            <a:ext cx="4216400" cy="2536825"/>
          </a:xfrm>
          <a:prstGeom prst="rect">
            <a:avLst/>
          </a:prstGeom>
        </p:spPr>
      </p:pic>
      <p:sp>
        <p:nvSpPr>
          <p:cNvPr id="47" name="Title 1"/>
          <p:cNvSpPr>
            <a:spLocks noGrp="1"/>
          </p:cNvSpPr>
          <p:nvPr/>
        </p:nvSpPr>
        <p:spPr>
          <a:xfrm>
            <a:off x="7524115" y="3039110"/>
            <a:ext cx="2724150" cy="58737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800" b="1" kern="1200">
                <a:solidFill>
                  <a:schemeClr val="bg1">
                    <a:lumMod val="85000"/>
                  </a:schemeClr>
                </a:solidFill>
                <a:latin typeface="Cabin" panose="020B0803050202020004" charset="0"/>
                <a:ea typeface="+mj-ea"/>
                <a:cs typeface="Cabin" panose="020B0803050202020004" charset="0"/>
              </a:defRPr>
            </a:lvl1pPr>
          </a:lstStyle>
          <a:p>
            <a:r>
              <a:rPr lang="en-US" altLang="en-US" sz="2800">
                <a:solidFill>
                  <a:srgbClr val="ED746B"/>
                </a:solidFill>
              </a:rPr>
              <a:t>Vinny Farallo</a:t>
            </a:r>
            <a:endParaRPr lang="en-US" altLang="en-US" sz="2800">
              <a:solidFill>
                <a:srgbClr val="ED746B"/>
              </a:solidFill>
            </a:endParaRPr>
          </a:p>
        </p:txBody>
      </p:sp>
      <p:sp>
        <p:nvSpPr>
          <p:cNvPr id="48" name="Title 1"/>
          <p:cNvSpPr>
            <a:spLocks noGrp="1"/>
          </p:cNvSpPr>
          <p:nvPr/>
        </p:nvSpPr>
        <p:spPr>
          <a:xfrm>
            <a:off x="7860665" y="5621020"/>
            <a:ext cx="2724150" cy="58737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800" b="1" kern="1200">
                <a:solidFill>
                  <a:schemeClr val="bg1">
                    <a:lumMod val="85000"/>
                  </a:schemeClr>
                </a:solidFill>
                <a:latin typeface="Cabin" panose="020B0803050202020004" charset="0"/>
                <a:ea typeface="+mj-ea"/>
                <a:cs typeface="Cabin" panose="020B0803050202020004" charset="0"/>
              </a:defRPr>
            </a:lvl1pPr>
          </a:lstStyle>
          <a:p>
            <a:r>
              <a:rPr lang="en-US" altLang="en-US" sz="2400">
                <a:solidFill>
                  <a:srgbClr val="ED746B"/>
                </a:solidFill>
              </a:rPr>
              <a:t>Don Miles</a:t>
            </a:r>
            <a:endParaRPr lang="en-US" altLang="en-US" sz="2400">
              <a:solidFill>
                <a:srgbClr val="ED746B"/>
              </a:solidFill>
            </a:endParaRPr>
          </a:p>
        </p:txBody>
      </p:sp>
      <p:sp>
        <p:nvSpPr>
          <p:cNvPr id="49" name="Title 1"/>
          <p:cNvSpPr>
            <a:spLocks noGrp="1"/>
          </p:cNvSpPr>
          <p:nvPr/>
        </p:nvSpPr>
        <p:spPr>
          <a:xfrm>
            <a:off x="9894570" y="5521960"/>
            <a:ext cx="2724150" cy="58737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800" b="1" kern="1200">
                <a:solidFill>
                  <a:schemeClr val="bg1">
                    <a:lumMod val="85000"/>
                  </a:schemeClr>
                </a:solidFill>
                <a:latin typeface="Cabin" panose="020B0803050202020004" charset="0"/>
                <a:ea typeface="+mj-ea"/>
                <a:cs typeface="Cabin" panose="020B0803050202020004" charset="0"/>
              </a:defRPr>
            </a:lvl1pPr>
          </a:lstStyle>
          <a:p>
            <a:r>
              <a:rPr lang="en-US" altLang="en-US" sz="2400">
                <a:solidFill>
                  <a:srgbClr val="ED746B"/>
                </a:solidFill>
              </a:rPr>
              <a:t>Martha Munoz</a:t>
            </a:r>
            <a:endParaRPr lang="en-US" altLang="en-US" sz="2400">
              <a:solidFill>
                <a:srgbClr val="ED746B"/>
              </a:solidFill>
            </a:endParaRPr>
          </a:p>
        </p:txBody>
      </p:sp>
      <p:sp>
        <p:nvSpPr>
          <p:cNvPr id="52" name="Text Box 51"/>
          <p:cNvSpPr txBox="1"/>
          <p:nvPr/>
        </p:nvSpPr>
        <p:spPr>
          <a:xfrm>
            <a:off x="6129020" y="6109335"/>
            <a:ext cx="5906135" cy="737235"/>
          </a:xfrm>
          <a:prstGeom prst="rect">
            <a:avLst/>
          </a:prstGeom>
          <a:noFill/>
        </p:spPr>
        <p:txBody>
          <a:bodyPr wrap="square" rtlCol="0">
            <a:spAutoFit/>
          </a:bodyPr>
          <a:p>
            <a:pPr algn="r"/>
            <a:r>
              <a:rPr lang="en-US" sz="1400" b="1">
                <a:solidFill>
                  <a:schemeClr val="bg1"/>
                </a:solidFill>
              </a:rPr>
              <a:t>Farallo, Munoz, Uyeda &amp; Miles. 2020. Scaling between macro- and microscale climatic data reveals strong phylogenetic inertia in niche evolution in plethodontid salamanders. Evolution.</a:t>
            </a:r>
            <a:endParaRPr lang="en-US" sz="1400" b="1">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1"/>
      <p:bldP spid="48" grpId="1"/>
      <p:bldP spid="49" grpId="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R Demo: Session 2</a:t>
            </a:r>
            <a:endParaRPr lang="en-US"/>
          </a:p>
        </p:txBody>
      </p:sp>
      <p:sp>
        <p:nvSpPr>
          <p:cNvPr id="3" name="Content Placeholder 2"/>
          <p:cNvSpPr>
            <a:spLocks noGrp="1"/>
          </p:cNvSpPr>
          <p:nvPr>
            <p:ph idx="1"/>
          </p:nvPr>
        </p:nvSpPr>
        <p:spPr/>
        <p:txBody>
          <a:bodyPr/>
          <a:p>
            <a:endParaRPr lang="en-US"/>
          </a:p>
        </p:txBody>
      </p:sp>
      <p:sp>
        <p:nvSpPr>
          <p:cNvPr id="4" name="Text Box 3"/>
          <p:cNvSpPr txBox="1"/>
          <p:nvPr/>
        </p:nvSpPr>
        <p:spPr>
          <a:xfrm>
            <a:off x="4826000" y="3244850"/>
            <a:ext cx="2540000" cy="368300"/>
          </a:xfrm>
          <a:prstGeom prst="rect">
            <a:avLst/>
          </a:prstGeom>
          <a:noFill/>
        </p:spPr>
        <p:txBody>
          <a:bodyPr wrap="square" rtlCol="0" anchor="t">
            <a:spAutoFit/>
          </a:bodyPr>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685800" y="2666683"/>
            <a:ext cx="10972800" cy="1143000"/>
          </a:xfrm>
        </p:spPr>
        <p:txBody>
          <a:bodyPr>
            <a:normAutofit fontScale="90000"/>
          </a:bodyPr>
          <a:p>
            <a:r>
              <a:rPr lang="en-US"/>
              <a:t>Phylogenetic Natural History</a:t>
            </a:r>
            <a:br>
              <a:rPr lang="en-US"/>
            </a:br>
            <a:br>
              <a:rPr lang="en-US"/>
            </a:br>
            <a:r>
              <a:rPr lang="en-US"/>
              <a:t>Y ~ X</a:t>
            </a:r>
            <a:r>
              <a:rPr lang="en-US" baseline="-25000"/>
              <a:t>???</a:t>
            </a:r>
            <a:endParaRPr lang="en-US" baseline="-25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pic>
        <p:nvPicPr>
          <p:cNvPr id="2" name="Picture 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3" name="Picture 1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4" name="Picture 13"/>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7" name="Picture 1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8" name="Picture 1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19" name="Picture 1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3265715" y="-304799"/>
            <a:ext cx="5791200" cy="8686800"/>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3657600"/>
            <a:ext cx="4124435" cy="2210528"/>
          </a:xfrm>
          <a:prstGeom prst="rect">
            <a:avLst/>
          </a:prstGeom>
        </p:spPr>
      </p:pic>
      <p:pic>
        <p:nvPicPr>
          <p:cNvPr id="11" name="Picture 1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4" name="Picture 1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5" name="Picture 1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8" name="Picture 1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9" name="Picture 1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20" name="Picture 1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
        <p:nvSpPr>
          <p:cNvPr id="21" name="Title 1"/>
          <p:cNvSpPr>
            <a:spLocks noGrp="1"/>
          </p:cNvSpPr>
          <p:nvPr>
            <p:ph type="title"/>
          </p:nvPr>
        </p:nvSpPr>
        <p:spPr>
          <a:xfrm>
            <a:off x="7086600" y="6400800"/>
            <a:ext cx="3646311" cy="392866"/>
          </a:xfrm>
        </p:spPr>
        <p:txBody>
          <a:bodyPr>
            <a:normAutofit fontScale="90000"/>
          </a:bodyPr>
          <a:lstStyle/>
          <a:p>
            <a:r>
              <a:rPr lang="en-US" sz="2700" b="1" dirty="0" err="1">
                <a:solidFill>
                  <a:schemeClr val="bg1">
                    <a:lumMod val="85000"/>
                  </a:schemeClr>
                </a:solidFill>
                <a:latin typeface="Minion Pro Cond"/>
              </a:rPr>
              <a:t>Uyeda</a:t>
            </a:r>
            <a:r>
              <a:rPr lang="en-US" sz="2700" b="1" dirty="0">
                <a:solidFill>
                  <a:schemeClr val="bg1">
                    <a:lumMod val="85000"/>
                  </a:schemeClr>
                </a:solidFill>
                <a:latin typeface="Minion Pro Cond"/>
              </a:rPr>
              <a:t> &amp; Harmon 2014</a:t>
            </a:r>
            <a:endParaRPr lang="en-US" sz="2700" b="1" dirty="0">
              <a:solidFill>
                <a:schemeClr val="bg1">
                  <a:lumMod val="85000"/>
                </a:schemeClr>
              </a:solidFill>
              <a:latin typeface="Minion Pro Con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approaches</a:t>
            </a:r>
            <a:endParaRPr lang="en-US" dirty="0"/>
          </a:p>
        </p:txBody>
      </p:sp>
      <p:sp>
        <p:nvSpPr>
          <p:cNvPr id="5" name="Content Placeholder 4"/>
          <p:cNvSpPr>
            <a:spLocks noGrp="1"/>
          </p:cNvSpPr>
          <p:nvPr>
            <p:ph sz="half" idx="1"/>
          </p:nvPr>
        </p:nvSpPr>
        <p:spPr>
          <a:xfrm>
            <a:off x="1676400" y="1600200"/>
            <a:ext cx="3581400" cy="4525963"/>
          </a:xfrm>
        </p:spPr>
        <p:txBody>
          <a:bodyPr vert="horz" lIns="91440" tIns="45720" rIns="91440" bIns="45720" rtlCol="0" anchor="t">
            <a:normAutofit/>
          </a:bodyPr>
          <a:lstStyle/>
          <a:p>
            <a:pPr marL="0" indent="0">
              <a:buNone/>
            </a:pPr>
            <a:r>
              <a:rPr lang="en-US" sz="3200" b="1" dirty="0">
                <a:solidFill>
                  <a:srgbClr val="E46A6B"/>
                </a:solidFill>
              </a:rPr>
              <a:t>Hypothesis testing</a:t>
            </a:r>
            <a:endParaRPr lang="en-US" sz="3200" b="1" dirty="0">
              <a:solidFill>
                <a:srgbClr val="E46A6B"/>
              </a:solidFill>
            </a:endParaRPr>
          </a:p>
          <a:p>
            <a:pPr marL="0" indent="0">
              <a:buNone/>
            </a:pPr>
            <a:r>
              <a:rPr lang="en-US" sz="3200" b="1" dirty="0"/>
              <a:t>Tests biological  predictors</a:t>
            </a:r>
            <a:endParaRPr lang="en-US" sz="3200" b="1" dirty="0"/>
          </a:p>
          <a:p>
            <a:pPr marL="0" indent="0">
              <a:buNone/>
            </a:pPr>
            <a:endParaRPr lang="en-US" sz="3200" b="1" dirty="0"/>
          </a:p>
          <a:p>
            <a:pPr marL="0" indent="0">
              <a:buNone/>
            </a:pPr>
            <a:r>
              <a:rPr lang="en-US" sz="3200" b="1" dirty="0"/>
              <a:t>Best model may be still be bad</a:t>
            </a:r>
            <a:endParaRPr lang="en-US" sz="3200" b="1" dirty="0"/>
          </a:p>
          <a:p>
            <a:pPr marL="0" indent="0">
              <a:buNone/>
            </a:pPr>
            <a:endParaRPr lang="en-US" sz="3200" b="1" dirty="0"/>
          </a:p>
          <a:p>
            <a:pPr marL="0" indent="0">
              <a:buNone/>
            </a:pPr>
            <a:endParaRPr lang="en-US" sz="3200" b="1" dirty="0"/>
          </a:p>
        </p:txBody>
      </p:sp>
      <p:sp>
        <p:nvSpPr>
          <p:cNvPr id="6" name="Content Placeholder 5"/>
          <p:cNvSpPr>
            <a:spLocks noGrp="1"/>
          </p:cNvSpPr>
          <p:nvPr>
            <p:ph sz="half" idx="2"/>
          </p:nvPr>
        </p:nvSpPr>
        <p:spPr>
          <a:xfrm>
            <a:off x="6869289" y="1600200"/>
            <a:ext cx="3810000" cy="4525963"/>
          </a:xfrm>
        </p:spPr>
        <p:txBody>
          <a:bodyPr vert="horz" lIns="91440" tIns="45720" rIns="91440" bIns="45720" rtlCol="0" anchor="t">
            <a:normAutofit/>
          </a:bodyPr>
          <a:lstStyle/>
          <a:p>
            <a:pPr marL="0" indent="0" algn="r">
              <a:buNone/>
            </a:pPr>
            <a:r>
              <a:rPr lang="en-US" sz="3200" b="1" dirty="0">
                <a:solidFill>
                  <a:srgbClr val="E46A6B"/>
                </a:solidFill>
              </a:rPr>
              <a:t>Phylogenetic natural history</a:t>
            </a:r>
            <a:endParaRPr lang="en-US" sz="3200" b="1" dirty="0">
              <a:solidFill>
                <a:srgbClr val="E46A6B"/>
              </a:solidFill>
            </a:endParaRPr>
          </a:p>
          <a:p>
            <a:pPr marL="0" indent="0" algn="r">
              <a:buNone/>
            </a:pPr>
            <a:r>
              <a:rPr lang="en-US" sz="3200" b="1" dirty="0"/>
              <a:t>Descriptive:  </a:t>
            </a:r>
            <a:br>
              <a:rPr lang="en-US" dirty="0">
                <a:solidFill>
                  <a:schemeClr val="tx1"/>
                </a:solidFill>
                <a:latin typeface="+mn-ea"/>
                <a:cs typeface="+mn-ea"/>
              </a:rPr>
            </a:br>
            <a:r>
              <a:rPr lang="en-US" sz="3200" b="1" dirty="0"/>
              <a:t>“stuff happens”</a:t>
            </a:r>
            <a:endParaRPr lang="en-US" sz="3200" b="1" dirty="0"/>
          </a:p>
          <a:p>
            <a:pPr marL="0" indent="0" algn="r">
              <a:buNone/>
            </a:pPr>
            <a:endParaRPr lang="en-US" sz="3200" b="1" dirty="0"/>
          </a:p>
          <a:p>
            <a:pPr marL="0" indent="0" algn="r">
              <a:buNone/>
            </a:pPr>
            <a:r>
              <a:rPr lang="en-US" sz="3200" b="1" dirty="0"/>
              <a:t>Finds major events</a:t>
            </a:r>
            <a:endParaRPr lang="en-US" sz="3200" b="1" dirty="0"/>
          </a:p>
          <a:p>
            <a:pPr marL="0" indent="0" algn="ctr">
              <a:buNone/>
            </a:pPr>
            <a:endParaRPr lang="en-US" sz="3200" b="1" dirty="0"/>
          </a:p>
          <a:p>
            <a:pPr marL="0" indent="0">
              <a:buNone/>
            </a:pPr>
            <a:endParaRPr lang="en-US" sz="32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152400"/>
            <a:ext cx="990599" cy="990599"/>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7401" y="152400"/>
            <a:ext cx="990599" cy="990599"/>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5800" y="152400"/>
            <a:ext cx="990599" cy="990599"/>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0400" y="216604"/>
            <a:ext cx="926395" cy="926395"/>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5000" y="228600"/>
            <a:ext cx="926395" cy="926395"/>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400" y="228600"/>
            <a:ext cx="926395" cy="926395"/>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52401"/>
            <a:ext cx="990599" cy="990599"/>
          </a:xfrm>
          <a:prstGeom prst="rect">
            <a:avLst/>
          </a:prstGeom>
        </p:spPr>
      </p:pic>
      <p:pic>
        <p:nvPicPr>
          <p:cNvPr id="28" name="Picture 27"/>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86000" y="618172"/>
            <a:ext cx="487680" cy="296228"/>
          </a:xfrm>
          <a:prstGeom prst="rect">
            <a:avLst/>
          </a:prstGeom>
        </p:spPr>
      </p:pic>
      <p:pic>
        <p:nvPicPr>
          <p:cNvPr id="29" name="Picture 2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11880" y="533400"/>
            <a:ext cx="731520" cy="444341"/>
          </a:xfrm>
          <a:prstGeom prst="rect">
            <a:avLst/>
          </a:prstGeom>
        </p:spPr>
      </p:pic>
      <p:pic>
        <p:nvPicPr>
          <p:cNvPr id="30" name="Picture 29"/>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069893" y="304800"/>
            <a:ext cx="416507" cy="252996"/>
          </a:xfrm>
          <a:prstGeom prst="rect">
            <a:avLst/>
          </a:prstGeom>
        </p:spPr>
      </p:pic>
      <p:pic>
        <p:nvPicPr>
          <p:cNvPr id="31" name="Picture 3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78503" y="212229"/>
            <a:ext cx="631897" cy="383829"/>
          </a:xfrm>
          <a:prstGeom prst="rect">
            <a:avLst/>
          </a:prstGeom>
        </p:spPr>
      </p:pic>
      <p:pic>
        <p:nvPicPr>
          <p:cNvPr id="32" name="Picture 3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96200" y="381000"/>
            <a:ext cx="381000" cy="231428"/>
          </a:xfrm>
          <a:prstGeom prst="rect">
            <a:avLst/>
          </a:prstGeom>
        </p:spPr>
      </p:pic>
      <p:pic>
        <p:nvPicPr>
          <p:cNvPr id="33" name="Picture 32"/>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048307" y="306503"/>
            <a:ext cx="248093" cy="150697"/>
          </a:xfrm>
          <a:prstGeom prst="rect">
            <a:avLst/>
          </a:prstGeom>
        </p:spPr>
      </p:pic>
      <p:pic>
        <p:nvPicPr>
          <p:cNvPr id="34" name="Picture 33"/>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363199" y="289856"/>
            <a:ext cx="228601" cy="1388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7649" name="Title 1"/>
          <p:cNvSpPr>
            <a:spLocks noGrp="1"/>
          </p:cNvSpPr>
          <p:nvPr>
            <p:ph type="title"/>
          </p:nvPr>
        </p:nvSpPr>
        <p:spPr>
          <a:xfrm>
            <a:off x="1981200" y="2438400"/>
            <a:ext cx="8229600" cy="1143000"/>
          </a:xfrm>
        </p:spPr>
        <p:txBody>
          <a:bodyPr lIns="91440" tIns="45720" rIns="91440" bIns="45720" anchor="ctr" anchorCtr="0">
            <a:normAutofit fontScale="90000"/>
          </a:bodyPr>
          <a:p>
            <a:pPr defTabSz="914400">
              <a:buNone/>
            </a:pPr>
            <a:r>
              <a:rPr lang="en-US" altLang="en-US" sz="6600" kern="1200" dirty="0">
                <a:solidFill>
                  <a:srgbClr val="F2F2F2"/>
                </a:solidFill>
                <a:latin typeface="Ubuntu" panose="020B0504030602030204" charset="0"/>
                <a:ea typeface="Ubuntu" panose="020B0504030602030204" charset="0"/>
                <a:cs typeface="Aharoni" pitchFamily="2" charset="-79"/>
              </a:rPr>
              <a:t>What caused these adaptations?</a:t>
            </a:r>
            <a:endParaRPr lang="en-US" altLang="zh-CN" sz="6600" kern="1200">
              <a:solidFill>
                <a:srgbClr val="F2F2F2"/>
              </a:solidFill>
              <a:latin typeface="Ubuntu" panose="020B0504030602030204" charset="0"/>
              <a:ea typeface="Ubuntu" panose="020B0504030602030204" charset="0"/>
              <a:cs typeface="Aharoni" pitchFamily="2" charset="-79"/>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800"/>
            <a:ext cx="5791200" cy="8686800"/>
          </a:xfrm>
          <a:prstGeom prst="rect">
            <a:avLst/>
          </a:prstGeom>
        </p:spPr>
      </p:pic>
      <p:pic>
        <p:nvPicPr>
          <p:cNvPr id="6" name="Picture 5"/>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6596" t="39411" r="72661" b="39323"/>
          <a:stretch>
            <a:fillRect/>
          </a:stretch>
        </p:blipFill>
        <p:spPr>
          <a:xfrm>
            <a:off x="7315200" y="4190999"/>
            <a:ext cx="1343378" cy="1377244"/>
          </a:xfrm>
          <a:prstGeom prst="rect">
            <a:avLst/>
          </a:prstGeom>
        </p:spPr>
      </p:pic>
      <p:pic>
        <p:nvPicPr>
          <p:cNvPr id="7" name="Picture 6"/>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6596" t="39411" r="72661" b="39323"/>
          <a:stretch>
            <a:fillRect/>
          </a:stretch>
        </p:blipFill>
        <p:spPr>
          <a:xfrm>
            <a:off x="5867400" y="2661356"/>
            <a:ext cx="1343378" cy="137724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4114800"/>
            <a:ext cx="2881489" cy="1544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722" r="4979" b="52921"/>
          <a:stretch>
            <a:fillRect/>
          </a:stretch>
        </p:blipFill>
        <p:spPr>
          <a:xfrm>
            <a:off x="2133600" y="4267200"/>
            <a:ext cx="2840182" cy="2314222"/>
          </a:xfrm>
          <a:prstGeom prst="rect">
            <a:avLst/>
          </a:prstGeom>
        </p:spPr>
      </p:pic>
      <p:sp>
        <p:nvSpPr>
          <p:cNvPr id="9" name="Title 1"/>
          <p:cNvSpPr>
            <a:spLocks noGrp="1"/>
          </p:cNvSpPr>
          <p:nvPr>
            <p:ph type="title"/>
          </p:nvPr>
        </p:nvSpPr>
        <p:spPr>
          <a:xfrm>
            <a:off x="2404533" y="5334000"/>
            <a:ext cx="8229600" cy="1143000"/>
          </a:xfrm>
          <a:effectLst>
            <a:outerShdw blurRad="50800" dist="38100" algn="l" rotWithShape="0">
              <a:prstClr val="black">
                <a:alpha val="40000"/>
              </a:prstClr>
            </a:outerShdw>
          </a:effectLst>
        </p:spPr>
        <p:txBody>
          <a:bodyPr>
            <a:normAutofit fontScale="90000"/>
          </a:bodyPr>
          <a:lstStyle/>
          <a:p>
            <a:pPr algn="r"/>
            <a:r>
              <a:rPr lang="en-US" dirty="0"/>
              <a:t>Lizard muscle fibers </a:t>
            </a:r>
            <a:br>
              <a:rPr lang="en-US" dirty="0"/>
            </a:br>
            <a:r>
              <a:rPr lang="en-US" dirty="0"/>
              <a:t>(Scales et al. 2009)</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557337" y="209550"/>
            <a:ext cx="9077325" cy="4362450"/>
          </a:xfrm>
          <a:prstGeom prst="rect">
            <a:avLst/>
          </a:prstGeom>
        </p:spPr>
      </p:pic>
      <p:sp>
        <p:nvSpPr>
          <p:cNvPr id="8" name="Title 1"/>
          <p:cNvSpPr>
            <a:spLocks noGrp="1"/>
          </p:cNvSpPr>
          <p:nvPr>
            <p:ph type="title"/>
          </p:nvPr>
        </p:nvSpPr>
        <p:spPr>
          <a:xfrm>
            <a:off x="1905000" y="4419600"/>
            <a:ext cx="8229600" cy="1143000"/>
          </a:xfrm>
          <a:effectLst>
            <a:outerShdw blurRad="50800" dist="38100" algn="l" rotWithShape="0">
              <a:prstClr val="black">
                <a:alpha val="40000"/>
              </a:prstClr>
            </a:outerShdw>
          </a:effectLst>
        </p:spPr>
        <p:txBody>
          <a:bodyPr>
            <a:noAutofit/>
          </a:bodyPr>
          <a:lstStyle/>
          <a:p>
            <a:r>
              <a:rPr lang="en-US" sz="2400" dirty="0"/>
              <a:t>Predator Escape</a:t>
            </a:r>
            <a:br>
              <a:rPr lang="en-US" sz="2400" dirty="0"/>
            </a:br>
            <a:r>
              <a:rPr lang="en-US" sz="2400" dirty="0"/>
              <a:t>(PE)</a:t>
            </a:r>
            <a:endParaRPr lang="en-US" sz="2400" dirty="0"/>
          </a:p>
        </p:txBody>
      </p:sp>
      <p:sp>
        <p:nvSpPr>
          <p:cNvPr id="9" name="Title 1"/>
          <p:cNvSpPr txBox="1"/>
          <p:nvPr/>
        </p:nvSpPr>
        <p:spPr>
          <a:xfrm>
            <a:off x="685800" y="4419600"/>
            <a:ext cx="4343400" cy="1143000"/>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sz="2400" dirty="0"/>
              <a:t>Foraging Mode</a:t>
            </a:r>
            <a:br>
              <a:rPr lang="en-US" sz="2400" dirty="0"/>
            </a:br>
            <a:r>
              <a:rPr lang="en-US" sz="2400" dirty="0"/>
              <a:t>(FM)</a:t>
            </a:r>
            <a:endParaRPr lang="en-US" sz="2400" dirty="0"/>
          </a:p>
        </p:txBody>
      </p:sp>
      <p:sp>
        <p:nvSpPr>
          <p:cNvPr id="10" name="Title 1"/>
          <p:cNvSpPr txBox="1"/>
          <p:nvPr/>
        </p:nvSpPr>
        <p:spPr>
          <a:xfrm>
            <a:off x="7620000" y="4419600"/>
            <a:ext cx="2971800" cy="1143000"/>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sz="2400" dirty="0"/>
              <a:t>FM &amp; PE</a:t>
            </a:r>
            <a:endParaRPr 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l="32838" r="33581"/>
          <a:stretch>
            <a:fillRect/>
          </a:stretch>
        </p:blipFill>
        <p:spPr>
          <a:xfrm>
            <a:off x="4538134" y="209550"/>
            <a:ext cx="3048264" cy="4362450"/>
          </a:xfrm>
          <a:prstGeom prst="rect">
            <a:avLst/>
          </a:prstGeom>
        </p:spPr>
      </p:pic>
      <p:sp>
        <p:nvSpPr>
          <p:cNvPr id="8" name="Title 1"/>
          <p:cNvSpPr>
            <a:spLocks noGrp="1"/>
          </p:cNvSpPr>
          <p:nvPr>
            <p:ph type="title"/>
          </p:nvPr>
        </p:nvSpPr>
        <p:spPr>
          <a:xfrm>
            <a:off x="1905000" y="4419600"/>
            <a:ext cx="8229600" cy="1143000"/>
          </a:xfrm>
          <a:effectLst>
            <a:outerShdw blurRad="50800" dist="38100" algn="l" rotWithShape="0">
              <a:prstClr val="black">
                <a:alpha val="40000"/>
              </a:prstClr>
            </a:outerShdw>
          </a:effectLst>
        </p:spPr>
        <p:txBody>
          <a:bodyPr>
            <a:noAutofit/>
          </a:bodyPr>
          <a:lstStyle/>
          <a:p>
            <a:r>
              <a:rPr lang="en-US" sz="2400" dirty="0"/>
              <a:t>Predator Escape</a:t>
            </a:r>
            <a:br>
              <a:rPr lang="en-US" sz="2400" dirty="0"/>
            </a:br>
            <a:r>
              <a:rPr lang="en-US" sz="2400" dirty="0"/>
              <a:t>(PE)</a:t>
            </a:r>
            <a:endParaRPr lang="en-US" sz="2400" dirty="0"/>
          </a:p>
        </p:txBody>
      </p:sp>
      <p:sp>
        <p:nvSpPr>
          <p:cNvPr id="2" name="Oval 1"/>
          <p:cNvSpPr/>
          <p:nvPr/>
        </p:nvSpPr>
        <p:spPr>
          <a:xfrm>
            <a:off x="5616487" y="1219200"/>
            <a:ext cx="1981200" cy="1219200"/>
          </a:xfrm>
          <a:prstGeom prst="ellipse">
            <a:avLst/>
          </a:prstGeom>
          <a:noFill/>
          <a:ln w="82550">
            <a:solidFill>
              <a:srgbClr val="E46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b="18029"/>
          <a:stretch>
            <a:fillRect/>
          </a:stretch>
        </p:blipFill>
        <p:spPr>
          <a:xfrm>
            <a:off x="1619250" y="628650"/>
            <a:ext cx="9810750" cy="5619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r="66789"/>
          <a:stretch>
            <a:fillRect/>
          </a:stretch>
        </p:blipFill>
        <p:spPr>
          <a:xfrm>
            <a:off x="1557337" y="209550"/>
            <a:ext cx="3014663" cy="4362450"/>
          </a:xfrm>
          <a:prstGeom prst="rect">
            <a:avLst/>
          </a:prstGeom>
        </p:spPr>
      </p:pic>
      <p:sp>
        <p:nvSpPr>
          <p:cNvPr id="9" name="Title 1"/>
          <p:cNvSpPr txBox="1"/>
          <p:nvPr/>
        </p:nvSpPr>
        <p:spPr>
          <a:xfrm>
            <a:off x="685800" y="4419600"/>
            <a:ext cx="4343400" cy="1143000"/>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sz="2400" dirty="0"/>
              <a:t>Foraging Mode</a:t>
            </a:r>
            <a:br>
              <a:rPr lang="en-US" sz="2400" dirty="0"/>
            </a:br>
            <a:r>
              <a:rPr lang="en-US" sz="2400" dirty="0"/>
              <a:t>(FM)</a:t>
            </a:r>
            <a:endParaRPr lang="en-US" sz="2400" dirty="0"/>
          </a:p>
        </p:txBody>
      </p:sp>
      <p:pic>
        <p:nvPicPr>
          <p:cNvPr id="11"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1026" y="0"/>
            <a:ext cx="5436974" cy="3048000"/>
          </a:xfrm>
        </p:spPr>
      </p:pic>
      <p:sp>
        <p:nvSpPr>
          <p:cNvPr id="3" name="Oval 2"/>
          <p:cNvSpPr/>
          <p:nvPr/>
        </p:nvSpPr>
        <p:spPr>
          <a:xfrm>
            <a:off x="2913945" y="3093156"/>
            <a:ext cx="1409700" cy="304800"/>
          </a:xfrm>
          <a:prstGeom prst="ellipse">
            <a:avLst/>
          </a:prstGeom>
          <a:noFill/>
          <a:ln>
            <a:solidFill>
              <a:srgbClr val="E46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819400" y="1264356"/>
            <a:ext cx="1714500" cy="1095375"/>
          </a:xfrm>
          <a:prstGeom prst="ellipse">
            <a:avLst/>
          </a:prstGeom>
          <a:noFill/>
          <a:ln>
            <a:solidFill>
              <a:srgbClr val="E46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582525" y="3124200"/>
            <a:ext cx="725170" cy="521970"/>
          </a:xfrm>
          <a:prstGeom prst="rect">
            <a:avLst/>
          </a:prstGeom>
        </p:spPr>
        <p:txBody>
          <a:bodyPr wrap="none">
            <a:spAutoFit/>
          </a:bodyPr>
          <a:lstStyle/>
          <a:p>
            <a:r>
              <a:rPr lang="en-US" sz="2800" b="1" dirty="0">
                <a:solidFill>
                  <a:schemeClr val="bg1">
                    <a:lumMod val="85000"/>
                  </a:schemeClr>
                </a:solidFill>
                <a:latin typeface="Minion Pro Cond"/>
              </a:rPr>
              <a:t>Vs.</a:t>
            </a:r>
            <a:endParaRPr lang="en-US" sz="2800" b="1" dirty="0">
              <a:solidFill>
                <a:schemeClr val="bg1">
                  <a:lumMod val="85000"/>
                </a:schemeClr>
              </a:solidFill>
              <a:latin typeface="Minion Pro Con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700" y="3799819"/>
            <a:ext cx="5448300" cy="30646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Combine approaches</a:t>
            </a:r>
            <a:endParaRPr lang="en-US" dirty="0"/>
          </a:p>
        </p:txBody>
      </p:sp>
      <p:pic>
        <p:nvPicPr>
          <p:cNvPr id="5" name="Picture 4"/>
          <p:cNvPicPr>
            <a:picLocks noChangeAspect="1"/>
          </p:cNvPicPr>
          <p:nvPr/>
        </p:nvPicPr>
        <p:blipFill rotWithShape="1">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l="32838" r="33581"/>
          <a:stretch>
            <a:fillRect/>
          </a:stretch>
        </p:blipFill>
        <p:spPr>
          <a:xfrm>
            <a:off x="3048000" y="1905000"/>
            <a:ext cx="2356082" cy="3371850"/>
          </a:xfrm>
          <a:prstGeom prst="rect">
            <a:avLst/>
          </a:prstGeom>
        </p:spPr>
      </p:pic>
      <p:sp>
        <p:nvSpPr>
          <p:cNvPr id="6" name="Title 1"/>
          <p:cNvSpPr txBox="1"/>
          <p:nvPr/>
        </p:nvSpPr>
        <p:spPr>
          <a:xfrm>
            <a:off x="-1676400" y="3124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W * </a:t>
            </a:r>
            <a:endParaRPr lang="en-US" dirty="0"/>
          </a:p>
        </p:txBody>
      </p:sp>
      <p:sp>
        <p:nvSpPr>
          <p:cNvPr id="7" name="Title 1"/>
          <p:cNvSpPr txBox="1"/>
          <p:nvPr/>
        </p:nvSpPr>
        <p:spPr>
          <a:xfrm>
            <a:off x="3048000" y="30480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 (1 – W) *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0600" y="2452687"/>
            <a:ext cx="1657350" cy="24860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7248" y="1752600"/>
            <a:ext cx="1762235" cy="944486"/>
          </a:xfrm>
          <a:prstGeom prst="rect">
            <a:avLst/>
          </a:prstGeom>
        </p:spPr>
      </p:pic>
      <p:sp>
        <p:nvSpPr>
          <p:cNvPr id="10" name="Title 1"/>
          <p:cNvSpPr txBox="1"/>
          <p:nvPr/>
        </p:nvSpPr>
        <p:spPr>
          <a:xfrm>
            <a:off x="3124200" y="4876800"/>
            <a:ext cx="1828800" cy="1371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PE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clrChange>
              <a:clrFrom>
                <a:srgbClr val="000000"/>
              </a:clrFrom>
              <a:clrTo>
                <a:srgbClr val="000000">
                  <a:alpha val="0"/>
                </a:srgbClr>
              </a:clrTo>
            </a:clrChange>
            <a:lum bright="20000" contrast="20000"/>
            <a:extLst>
              <a:ext uri="{28A0092B-C50C-407E-A947-70E740481C1C}">
                <a14:useLocalDpi xmlns:a14="http://schemas.microsoft.com/office/drawing/2010/main" val="0"/>
              </a:ext>
            </a:extLst>
          </a:blip>
          <a:stretch>
            <a:fillRect/>
          </a:stretch>
        </p:blipFill>
        <p:spPr>
          <a:xfrm>
            <a:off x="2209800" y="0"/>
            <a:ext cx="7543800" cy="68379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905000" y="327081"/>
            <a:ext cx="8382000" cy="7597719"/>
          </a:xfrm>
          <a:prstGeom prst="rect">
            <a:avLst/>
          </a:prstGeom>
        </p:spPr>
      </p:pic>
      <p:pic>
        <p:nvPicPr>
          <p:cNvPr id="4" name="Picture 3"/>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6596" t="39411" r="72661" b="39323"/>
          <a:stretch>
            <a:fillRect/>
          </a:stretch>
        </p:blipFill>
        <p:spPr>
          <a:xfrm>
            <a:off x="5410200" y="2590800"/>
            <a:ext cx="457200" cy="4687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209800" y="-1"/>
            <a:ext cx="7467600" cy="67688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8673" name="Picture 8"/>
          <p:cNvPicPr>
            <a:picLocks noChangeAspect="1"/>
          </p:cNvPicPr>
          <p:nvPr/>
        </p:nvPicPr>
        <p:blipFill>
          <a:blip r:embed="rId1"/>
          <a:stretch>
            <a:fillRect/>
          </a:stretch>
        </p:blipFill>
        <p:spPr>
          <a:xfrm>
            <a:off x="1508125" y="3427413"/>
            <a:ext cx="4587875" cy="3430587"/>
          </a:xfrm>
          <a:prstGeom prst="rect">
            <a:avLst/>
          </a:prstGeom>
          <a:noFill/>
          <a:ln w="9525">
            <a:noFill/>
          </a:ln>
        </p:spPr>
      </p:pic>
      <p:pic>
        <p:nvPicPr>
          <p:cNvPr id="28674" name="Picture 4"/>
          <p:cNvPicPr>
            <a:picLocks noChangeAspect="1"/>
          </p:cNvPicPr>
          <p:nvPr/>
        </p:nvPicPr>
        <p:blipFill>
          <a:blip r:embed="rId2"/>
          <a:stretch>
            <a:fillRect/>
          </a:stretch>
        </p:blipFill>
        <p:spPr>
          <a:xfrm>
            <a:off x="1535113" y="0"/>
            <a:ext cx="4591050" cy="3443288"/>
          </a:xfrm>
          <a:prstGeom prst="rect">
            <a:avLst/>
          </a:prstGeom>
          <a:noFill/>
          <a:ln w="9525">
            <a:noFill/>
          </a:ln>
        </p:spPr>
      </p:pic>
      <p:pic>
        <p:nvPicPr>
          <p:cNvPr id="28675" name="Picture 5"/>
          <p:cNvPicPr>
            <a:picLocks noChangeAspect="1"/>
          </p:cNvPicPr>
          <p:nvPr/>
        </p:nvPicPr>
        <p:blipFill>
          <a:blip r:embed="rId3"/>
          <a:stretch>
            <a:fillRect/>
          </a:stretch>
        </p:blipFill>
        <p:spPr>
          <a:xfrm>
            <a:off x="6096000" y="14288"/>
            <a:ext cx="4572000" cy="3429000"/>
          </a:xfrm>
          <a:prstGeom prst="rect">
            <a:avLst/>
          </a:prstGeom>
          <a:noFill/>
          <a:ln w="9525">
            <a:noFill/>
          </a:ln>
        </p:spPr>
      </p:pic>
      <p:pic>
        <p:nvPicPr>
          <p:cNvPr id="28676" name="Picture 9"/>
          <p:cNvPicPr>
            <a:picLocks noChangeAspect="1"/>
          </p:cNvPicPr>
          <p:nvPr/>
        </p:nvPicPr>
        <p:blipFill>
          <a:blip r:embed="rId4"/>
          <a:srcRect l="40247" t="32593" r="19505" b="28395"/>
          <a:stretch>
            <a:fillRect/>
          </a:stretch>
        </p:blipFill>
        <p:spPr>
          <a:xfrm>
            <a:off x="6096000" y="3429000"/>
            <a:ext cx="4745038" cy="3449638"/>
          </a:xfrm>
          <a:prstGeom prst="rect">
            <a:avLst/>
          </a:prstGeom>
          <a:noFill/>
          <a:ln w="9525">
            <a:noFill/>
          </a:ln>
        </p:spPr>
      </p:pic>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Combine approaches</a:t>
            </a:r>
            <a:endParaRPr lang="en-US" dirty="0"/>
          </a:p>
        </p:txBody>
      </p:sp>
      <p:pic>
        <p:nvPicPr>
          <p:cNvPr id="5" name="Picture 4"/>
          <p:cNvPicPr>
            <a:picLocks noChangeAspect="1"/>
          </p:cNvPicPr>
          <p:nvPr/>
        </p:nvPicPr>
        <p:blipFill rotWithShape="1">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l="32838" r="33581"/>
          <a:stretch>
            <a:fillRect/>
          </a:stretch>
        </p:blipFill>
        <p:spPr>
          <a:xfrm>
            <a:off x="3048000" y="1905000"/>
            <a:ext cx="2356082" cy="3371850"/>
          </a:xfrm>
          <a:prstGeom prst="rect">
            <a:avLst/>
          </a:prstGeom>
        </p:spPr>
      </p:pic>
      <p:sp>
        <p:nvSpPr>
          <p:cNvPr id="6" name="Title 1"/>
          <p:cNvSpPr txBox="1"/>
          <p:nvPr/>
        </p:nvSpPr>
        <p:spPr>
          <a:xfrm>
            <a:off x="-1676400" y="3124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0.4 * </a:t>
            </a:r>
            <a:endParaRPr lang="en-US" dirty="0"/>
          </a:p>
        </p:txBody>
      </p:sp>
      <p:sp>
        <p:nvSpPr>
          <p:cNvPr id="7" name="Title 1"/>
          <p:cNvSpPr txBox="1"/>
          <p:nvPr/>
        </p:nvSpPr>
        <p:spPr>
          <a:xfrm>
            <a:off x="2971800" y="30480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     0.6 * </a:t>
            </a:r>
            <a:endParaRPr lang="en-US" dirty="0"/>
          </a:p>
        </p:txBody>
      </p:sp>
      <p:sp>
        <p:nvSpPr>
          <p:cNvPr id="10" name="Title 1"/>
          <p:cNvSpPr txBox="1"/>
          <p:nvPr/>
        </p:nvSpPr>
        <p:spPr>
          <a:xfrm>
            <a:off x="3124200" y="4876800"/>
            <a:ext cx="1828800" cy="1371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PE </a:t>
            </a:r>
            <a:endParaRPr lang="en-US" dirty="0"/>
          </a:p>
        </p:txBody>
      </p:sp>
      <p:pic>
        <p:nvPicPr>
          <p:cNvPr id="11" name="Picture 10"/>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r="50000"/>
          <a:stretch>
            <a:fillRect/>
          </a:stretch>
        </p:blipFill>
        <p:spPr>
          <a:xfrm>
            <a:off x="7010400" y="1528531"/>
            <a:ext cx="2895600" cy="5024669"/>
          </a:xfrm>
          <a:prstGeom prst="rect">
            <a:avLst/>
          </a:prstGeom>
        </p:spPr>
      </p:pic>
      <p:pic>
        <p:nvPicPr>
          <p:cNvPr id="12" name="Picture 11"/>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6596" t="39411" r="72661" b="39323"/>
          <a:stretch>
            <a:fillRect/>
          </a:stretch>
        </p:blipFill>
        <p:spPr>
          <a:xfrm>
            <a:off x="9372600" y="2895600"/>
            <a:ext cx="457200" cy="4687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229600" cy="1143000"/>
          </a:xfrm>
        </p:spPr>
        <p:txBody>
          <a:bodyPr>
            <a:normAutofit fontScale="90000"/>
          </a:bodyPr>
          <a:lstStyle/>
          <a:p>
            <a:pPr algn="l"/>
            <a:r>
              <a:rPr lang="en-US" dirty="0"/>
              <a:t>Predator escape is a good predictor of muscle fibers in lizards!</a:t>
            </a:r>
            <a:endParaRPr lang="en-US" dirty="0"/>
          </a:p>
        </p:txBody>
      </p:sp>
      <p:sp>
        <p:nvSpPr>
          <p:cNvPr id="5" name="Title 1"/>
          <p:cNvSpPr txBox="1"/>
          <p:nvPr/>
        </p:nvSpPr>
        <p:spPr>
          <a:xfrm>
            <a:off x="2209800" y="5181600"/>
            <a:ext cx="8229600" cy="1143000"/>
          </a:xfrm>
          <a:prstGeom prst="rect">
            <a:avLst/>
          </a:prstGeom>
        </p:spPr>
        <p:txBody>
          <a:bodyPr vert="horz" lIns="91440" tIns="45720" rIns="91440" bIns="45720" rtlCol="0" anchor="ctr">
            <a:normAutofit fontScale="70000"/>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pPr algn="r"/>
            <a:r>
              <a:rPr lang="en-US" dirty="0"/>
              <a:t>…and horned lizards</a:t>
            </a:r>
            <a:endParaRPr lang="en-US" dirty="0"/>
          </a:p>
          <a:p>
            <a:pPr algn="r"/>
            <a:r>
              <a:rPr lang="en-US" dirty="0"/>
              <a:t>are weird</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 </a:t>
            </a:r>
            <a:endParaRPr lang="en-US" altLang="en-US"/>
          </a:p>
        </p:txBody>
      </p:sp>
      <p:graphicFrame>
        <p:nvGraphicFramePr>
          <p:cNvPr id="4" name="Content Placeholder 3"/>
          <p:cNvGraphicFramePr/>
          <p:nvPr>
            <p:ph idx="1"/>
          </p:nvPr>
        </p:nvGraphicFramePr>
        <p:xfrm>
          <a:off x="1589405" y="17145"/>
          <a:ext cx="9311005" cy="6801485"/>
        </p:xfrm>
        <a:graphic>
          <a:graphicData uri="http://schemas.openxmlformats.org/drawingml/2006/table">
            <a:tbl>
              <a:tblPr firstRow="1" bandRow="1">
                <a:tableStyleId>{5C22544A-7EE6-4342-B048-85BDC9FD1C3A}</a:tableStyleId>
              </a:tblPr>
              <a:tblGrid>
                <a:gridCol w="1436370"/>
                <a:gridCol w="1285240"/>
                <a:gridCol w="894080"/>
                <a:gridCol w="1172845"/>
                <a:gridCol w="955040"/>
                <a:gridCol w="925830"/>
                <a:gridCol w="1542415"/>
                <a:gridCol w="1099185"/>
              </a:tblGrid>
              <a:tr h="509270">
                <a:tc>
                  <a:txBody>
                    <a:bodyPr/>
                    <a:p>
                      <a:pPr>
                        <a:buNone/>
                      </a:pPr>
                      <a:r>
                        <a:rPr lang="en-US" altLang="en-US" sz="1200"/>
                        <a:t>Method</a:t>
                      </a:r>
                      <a:endParaRPr lang="en-US" altLang="en-US" sz="1200"/>
                    </a:p>
                  </a:txBody>
                  <a:tcPr/>
                </a:tc>
                <a:tc>
                  <a:txBody>
                    <a:bodyPr/>
                    <a:p>
                      <a:pPr>
                        <a:buNone/>
                      </a:pPr>
                      <a:r>
                        <a:rPr lang="en-US" altLang="en-US" sz="1200"/>
                        <a:t>Shift mapping</a:t>
                      </a:r>
                      <a:endParaRPr lang="en-US" altLang="en-US" sz="1200"/>
                    </a:p>
                  </a:txBody>
                  <a:tcPr/>
                </a:tc>
                <a:tc>
                  <a:txBody>
                    <a:bodyPr/>
                    <a:p>
                      <a:pPr>
                        <a:buNone/>
                      </a:pPr>
                      <a:r>
                        <a:rPr lang="en-US" sz="1200">
                          <a:latin typeface="Arial" panose="020B0604020202020204" pitchFamily="34" charset="0"/>
                          <a:cs typeface="Arial" panose="020B0604020202020204" pitchFamily="34" charset="0"/>
                        </a:rPr>
                        <a:t>α </a:t>
                      </a:r>
                      <a:r>
                        <a:rPr lang="en-US" altLang="en-US" sz="1200">
                          <a:latin typeface="Arial" panose="020B0604020202020204" pitchFamily="34" charset="0"/>
                          <a:cs typeface="Arial" panose="020B0604020202020204" pitchFamily="34" charset="0"/>
                        </a:rPr>
                        <a:t>&amp; </a:t>
                      </a:r>
                      <a:r>
                        <a:rPr lang="en-US" altLang="en-US" sz="1200">
                          <a:latin typeface="Ubuntu" panose="020B0504030602030204" charset="0"/>
                          <a:ea typeface="Ubuntu" panose="020B0504030602030204" charset="0"/>
                          <a:cs typeface="Arial" panose="020B0604020202020204" pitchFamily="34" charset="0"/>
                        </a:rPr>
                        <a:t>σ </a:t>
                      </a:r>
                      <a:endParaRPr lang="en-US" altLang="en-US" sz="1200">
                        <a:latin typeface="Ubuntu" panose="020B0504030602030204" charset="0"/>
                        <a:ea typeface="Ubuntu" panose="020B0504030602030204" charset="0"/>
                        <a:cs typeface="Arial" panose="020B0604020202020204" pitchFamily="34" charset="0"/>
                      </a:endParaRPr>
                    </a:p>
                  </a:txBody>
                  <a:tcPr/>
                </a:tc>
                <a:tc>
                  <a:txBody>
                    <a:bodyPr/>
                    <a:p>
                      <a:pPr>
                        <a:buNone/>
                      </a:pPr>
                      <a:r>
                        <a:rPr lang="en-US" altLang="en-US" sz="1200"/>
                        <a:t>Multivariate?</a:t>
                      </a:r>
                      <a:endParaRPr lang="en-US" altLang="en-US" sz="1200"/>
                    </a:p>
                  </a:txBody>
                  <a:tcPr/>
                </a:tc>
                <a:tc>
                  <a:txBody>
                    <a:bodyPr/>
                    <a:p>
                      <a:pPr>
                        <a:buNone/>
                      </a:pPr>
                      <a:r>
                        <a:rPr lang="en-US" altLang="en-US" sz="1200"/>
                        <a:t>Optimum change</a:t>
                      </a:r>
                      <a:endParaRPr lang="en-US" altLang="en-US" sz="1200"/>
                    </a:p>
                  </a:txBody>
                  <a:tcPr/>
                </a:tc>
                <a:tc>
                  <a:txBody>
                    <a:bodyPr/>
                    <a:p>
                      <a:pPr>
                        <a:buNone/>
                      </a:pPr>
                      <a:r>
                        <a:rPr lang="en-US" altLang="en-US" sz="1200"/>
                        <a:t>Inference approach</a:t>
                      </a:r>
                      <a:endParaRPr lang="en-US" altLang="en-US" sz="1200"/>
                    </a:p>
                  </a:txBody>
                  <a:tcPr/>
                </a:tc>
                <a:tc>
                  <a:txBody>
                    <a:bodyPr/>
                    <a:p>
                      <a:pPr>
                        <a:buNone/>
                      </a:pPr>
                      <a:r>
                        <a:rPr lang="en-US" altLang="en-US" sz="1200"/>
                        <a:t>Predictors?</a:t>
                      </a:r>
                      <a:endParaRPr lang="en-US" altLang="en-US" sz="1200"/>
                    </a:p>
                  </a:txBody>
                  <a:tcPr/>
                </a:tc>
                <a:tc>
                  <a:txBody>
                    <a:bodyPr/>
                    <a:p>
                      <a:pPr>
                        <a:buNone/>
                      </a:pPr>
                      <a:r>
                        <a:rPr lang="en-US" altLang="en-US" sz="1200"/>
                        <a:t>Convergent regimes?</a:t>
                      </a:r>
                      <a:endParaRPr lang="en-US" altLang="en-US" sz="1200"/>
                    </a:p>
                  </a:txBody>
                  <a:tcPr/>
                </a:tc>
              </a:tr>
              <a:tr h="509270">
                <a:tc>
                  <a:txBody>
                    <a:bodyPr/>
                    <a:p>
                      <a:pPr>
                        <a:buNone/>
                      </a:pPr>
                      <a:r>
                        <a:rPr lang="en-US" altLang="en-US" sz="1200"/>
                        <a:t>OUCH (Butler &amp; King 2004)</a:t>
                      </a:r>
                      <a:endParaRPr lang="en-US" altLang="en-US" sz="1200"/>
                    </a:p>
                  </a:txBody>
                  <a:tcPr/>
                </a:tc>
                <a:tc>
                  <a:txBody>
                    <a:bodyPr/>
                    <a:p>
                      <a:pPr>
                        <a:buNone/>
                      </a:pPr>
                      <a:r>
                        <a:rPr lang="en-US" altLang="en-US" sz="1200"/>
                        <a:t>User hypotheses</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Discrete regimes</a:t>
                      </a:r>
                      <a:endParaRPr lang="en-US" altLang="en-US" sz="1200"/>
                    </a:p>
                  </a:txBody>
                  <a:tcPr/>
                </a:tc>
                <a:tc>
                  <a:txBody>
                    <a:bodyPr/>
                    <a:p>
                      <a:pPr>
                        <a:buNone/>
                      </a:pPr>
                      <a:r>
                        <a:rPr lang="en-US" altLang="en-US" sz="1200"/>
                        <a:t>Yes</a:t>
                      </a:r>
                      <a:endParaRPr lang="en-US" altLang="en-US" sz="1200"/>
                    </a:p>
                  </a:txBody>
                  <a:tcPr/>
                </a:tc>
              </a:tr>
              <a:tr h="712470">
                <a:tc>
                  <a:txBody>
                    <a:bodyPr/>
                    <a:p>
                      <a:pPr>
                        <a:buNone/>
                      </a:pPr>
                      <a:r>
                        <a:rPr lang="en-US" altLang="en-US" sz="1200"/>
                        <a:t>Ouwie (Bealieu et al. 2012) </a:t>
                      </a:r>
                      <a:endParaRPr lang="en-US" altLang="en-US" sz="1200"/>
                    </a:p>
                  </a:txBody>
                  <a:tcPr/>
                </a:tc>
                <a:tc>
                  <a:txBody>
                    <a:bodyPr/>
                    <a:p>
                      <a:pPr>
                        <a:buNone/>
                      </a:pPr>
                      <a:r>
                        <a:rPr lang="en-US" altLang="en-US" sz="1200"/>
                        <a:t>User hypotheses/ simmap</a:t>
                      </a:r>
                      <a:endParaRPr lang="en-US" altLang="en-US" sz="1200"/>
                    </a:p>
                  </a:txBody>
                  <a:tcPr/>
                </a:tc>
                <a:tc>
                  <a:txBody>
                    <a:bodyPr/>
                    <a:p>
                      <a:pPr>
                        <a:buNone/>
                      </a:pPr>
                      <a:r>
                        <a:rPr lang="en-US" altLang="en-US" sz="1200"/>
                        <a:t>Regime-specific</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Discrete regimes</a:t>
                      </a:r>
                      <a:endParaRPr lang="en-US" altLang="en-US" sz="1200"/>
                    </a:p>
                  </a:txBody>
                  <a:tcPr/>
                </a:tc>
                <a:tc>
                  <a:txBody>
                    <a:bodyPr/>
                    <a:p>
                      <a:pPr>
                        <a:buNone/>
                      </a:pPr>
                      <a:r>
                        <a:rPr lang="en-US" altLang="en-US" sz="1200"/>
                        <a:t>Yes</a:t>
                      </a:r>
                      <a:endParaRPr lang="en-US" altLang="en-US" sz="1200"/>
                    </a:p>
                  </a:txBody>
                  <a:tcPr/>
                </a:tc>
              </a:tr>
              <a:tr h="712470">
                <a:tc>
                  <a:txBody>
                    <a:bodyPr/>
                    <a:p>
                      <a:pPr>
                        <a:buNone/>
                      </a:pPr>
                      <a:r>
                        <a:rPr lang="en-US" altLang="en-US" sz="1200"/>
                        <a:t>mvMORPH (Clavel 2015)</a:t>
                      </a:r>
                      <a:endParaRPr lang="en-US" altLang="en-US" sz="1200"/>
                    </a:p>
                  </a:txBody>
                  <a:tcPr/>
                </a:tc>
                <a:tc>
                  <a:txBody>
                    <a:bodyPr/>
                    <a:p>
                      <a:pPr>
                        <a:buNone/>
                      </a:pPr>
                      <a:r>
                        <a:rPr lang="en-US" altLang="en-US" sz="1200"/>
                        <a:t>User hypotheses/ simmap</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Discrete regimes</a:t>
                      </a:r>
                      <a:endParaRPr lang="en-US" altLang="en-US" sz="1200"/>
                    </a:p>
                  </a:txBody>
                  <a:tcPr/>
                </a:tc>
                <a:tc>
                  <a:txBody>
                    <a:bodyPr/>
                    <a:p>
                      <a:pPr>
                        <a:buNone/>
                      </a:pPr>
                      <a:r>
                        <a:rPr lang="en-US" altLang="en-US" sz="1200"/>
                        <a:t>Yes</a:t>
                      </a:r>
                      <a:endParaRPr lang="en-US" altLang="en-US" sz="1200"/>
                    </a:p>
                  </a:txBody>
                  <a:tcPr/>
                </a:tc>
              </a:tr>
              <a:tr h="712470">
                <a:tc>
                  <a:txBody>
                    <a:bodyPr/>
                    <a:p>
                      <a:pPr>
                        <a:buNone/>
                      </a:pPr>
                      <a:r>
                        <a:rPr lang="en-US" altLang="en-US" sz="1200"/>
                        <a:t>SLOUCH (Hansen et al. 2008)</a:t>
                      </a:r>
                      <a:endParaRPr lang="en-US" altLang="en-US" sz="1200"/>
                    </a:p>
                  </a:txBody>
                  <a:tcPr/>
                </a:tc>
                <a:tc>
                  <a:txBody>
                    <a:bodyPr/>
                    <a:p>
                      <a:pPr>
                        <a:buNone/>
                      </a:pPr>
                      <a:r>
                        <a:rPr lang="en-US" altLang="en-US" sz="1200"/>
                        <a:t>None</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Brownian Motion</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Continuously-evolving predictors</a:t>
                      </a:r>
                      <a:endParaRPr lang="en-US" altLang="en-US" sz="1200"/>
                    </a:p>
                  </a:txBody>
                  <a:tcPr/>
                </a:tc>
                <a:tc>
                  <a:txBody>
                    <a:bodyPr/>
                    <a:p>
                      <a:pPr>
                        <a:buNone/>
                      </a:pPr>
                      <a:r>
                        <a:rPr lang="en-US" altLang="en-US" sz="1200"/>
                        <a:t>N/A</a:t>
                      </a:r>
                      <a:endParaRPr lang="en-US" altLang="en-US" sz="1200"/>
                    </a:p>
                  </a:txBody>
                  <a:tcPr/>
                </a:tc>
              </a:tr>
              <a:tr h="781050">
                <a:tc>
                  <a:txBody>
                    <a:bodyPr/>
                    <a:p>
                      <a:pPr>
                        <a:buNone/>
                      </a:pPr>
                      <a:r>
                        <a:rPr lang="en-US" altLang="en-US" sz="1200"/>
                        <a:t>mvSLOUCH (Bartoszek et al. 2012)</a:t>
                      </a:r>
                      <a:endParaRPr lang="en-US" altLang="en-US" sz="1200"/>
                    </a:p>
                  </a:txBody>
                  <a:tcPr/>
                </a:tc>
                <a:tc>
                  <a:txBody>
                    <a:bodyPr/>
                    <a:p>
                      <a:pPr>
                        <a:buNone/>
                      </a:pPr>
                      <a:r>
                        <a:rPr lang="en-US" altLang="en-US" sz="1200"/>
                        <a:t>None</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Brownian Motion/OU</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Continuously co-evolving</a:t>
                      </a:r>
                      <a:endParaRPr lang="en-US" altLang="en-US" sz="1200"/>
                    </a:p>
                  </a:txBody>
                  <a:tcPr/>
                </a:tc>
                <a:tc>
                  <a:txBody>
                    <a:bodyPr/>
                    <a:p>
                      <a:pPr>
                        <a:buNone/>
                      </a:pPr>
                      <a:r>
                        <a:rPr lang="en-US" altLang="en-US" sz="1200"/>
                        <a:t>N/A</a:t>
                      </a:r>
                      <a:endParaRPr lang="en-US" altLang="en-US" sz="1200"/>
                    </a:p>
                  </a:txBody>
                  <a:tcPr/>
                </a:tc>
              </a:tr>
              <a:tr h="509270">
                <a:tc>
                  <a:txBody>
                    <a:bodyPr/>
                    <a:p>
                      <a:pPr>
                        <a:buNone/>
                      </a:pPr>
                      <a:r>
                        <a:rPr lang="en-US" altLang="en-US" sz="1200"/>
                        <a:t>SURFACE (Ingram &amp; Mahler 2013)</a:t>
                      </a:r>
                      <a:endParaRPr lang="en-US" altLang="en-US" sz="1200"/>
                    </a:p>
                  </a:txBody>
                  <a:tcPr/>
                </a:tc>
                <a:tc>
                  <a:txBody>
                    <a:bodyPr/>
                    <a:p>
                      <a:pPr>
                        <a:buNone/>
                      </a:pPr>
                      <a:r>
                        <a:rPr lang="en-US" altLang="en-US" sz="1200"/>
                        <a:t>Data driven (Stepwise AIC)</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Pseudo</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Yes</a:t>
                      </a:r>
                      <a:endParaRPr lang="en-US" altLang="en-US" sz="1200"/>
                    </a:p>
                  </a:txBody>
                  <a:tcPr/>
                </a:tc>
              </a:tr>
              <a:tr h="464185">
                <a:tc>
                  <a:txBody>
                    <a:bodyPr/>
                    <a:p>
                      <a:pPr>
                        <a:buNone/>
                      </a:pPr>
                      <a:r>
                        <a:rPr lang="en-US" altLang="en-US" sz="1200"/>
                        <a:t>l1ou (Khabbazian  et al. 2016)</a:t>
                      </a:r>
                      <a:endParaRPr lang="en-US" altLang="en-US" sz="1200"/>
                    </a:p>
                  </a:txBody>
                  <a:tcPr/>
                </a:tc>
                <a:tc>
                  <a:txBody>
                    <a:bodyPr/>
                    <a:p>
                      <a:pPr>
                        <a:buNone/>
                      </a:pPr>
                      <a:r>
                        <a:rPr lang="en-US" altLang="en-US" sz="1200"/>
                        <a:t>Data driven (Lasso)</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Yes</a:t>
                      </a:r>
                      <a:endParaRPr lang="en-US" altLang="en-US" sz="1200"/>
                    </a:p>
                  </a:txBody>
                  <a:tcPr/>
                </a:tc>
              </a:tr>
              <a:tr h="713105">
                <a:tc>
                  <a:txBody>
                    <a:bodyPr/>
                    <a:p>
                      <a:pPr>
                        <a:buNone/>
                      </a:pPr>
                      <a:r>
                        <a:rPr lang="en-US" altLang="en-US" sz="1200"/>
                        <a:t>PhylogeneticEM (Bastide et al. 2018)</a:t>
                      </a:r>
                      <a:endParaRPr lang="en-US" altLang="en-US" sz="1200"/>
                    </a:p>
                  </a:txBody>
                  <a:tcPr/>
                </a:tc>
                <a:tc>
                  <a:txBody>
                    <a:bodyPr/>
                    <a:p>
                      <a:pPr>
                        <a:buNone/>
                      </a:pPr>
                      <a:r>
                        <a:rPr lang="en-US" altLang="en-US" sz="1200"/>
                        <a:t>Data driven (Expectation maximization)</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Yes</a:t>
                      </a:r>
                      <a:endParaRPr lang="en-US" altLang="en-US" sz="1200"/>
                    </a:p>
                  </a:txBody>
                  <a:tcPr/>
                </a:tc>
              </a:tr>
              <a:tr h="464820">
                <a:tc>
                  <a:txBody>
                    <a:bodyPr/>
                    <a:p>
                      <a:pPr>
                        <a:buNone/>
                      </a:pPr>
                      <a:r>
                        <a:rPr lang="en-US" altLang="en-US" sz="1200"/>
                        <a:t>Bayou (Uyeda &amp; Harmon 2014)</a:t>
                      </a:r>
                      <a:endParaRPr lang="en-US" altLang="en-US" sz="1200"/>
                    </a:p>
                  </a:txBody>
                  <a:tcPr/>
                </a:tc>
                <a:tc>
                  <a:txBody>
                    <a:bodyPr/>
                    <a:p>
                      <a:pPr>
                        <a:buNone/>
                      </a:pPr>
                      <a:r>
                        <a:rPr lang="en-US" altLang="en-US" sz="1200"/>
                        <a:t>Data driven (RJMCMC)</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Discrete + </a:t>
                      </a:r>
                      <a:endParaRPr lang="en-US" altLang="en-US" sz="1200"/>
                    </a:p>
                  </a:txBody>
                  <a:tcPr/>
                </a:tc>
                <a:tc>
                  <a:txBody>
                    <a:bodyPr/>
                    <a:p>
                      <a:pPr>
                        <a:buNone/>
                      </a:pPr>
                      <a:r>
                        <a:rPr lang="en-US" altLang="en-US" sz="1200"/>
                        <a:t>Bayesian </a:t>
                      </a:r>
                      <a:endParaRPr lang="en-US" altLang="en-US" sz="1200"/>
                    </a:p>
                  </a:txBody>
                  <a:tcPr/>
                </a:tc>
                <a:tc>
                  <a:txBody>
                    <a:bodyPr/>
                    <a:p>
                      <a:pPr>
                        <a:buNone/>
                      </a:pPr>
                      <a:r>
                        <a:rPr lang="en-US" altLang="en-US" sz="1200"/>
                        <a:t>Regression framework</a:t>
                      </a:r>
                      <a:endParaRPr lang="en-US" altLang="en-US" sz="1200"/>
                    </a:p>
                  </a:txBody>
                  <a:tcPr/>
                </a:tc>
                <a:tc>
                  <a:txBody>
                    <a:bodyPr/>
                    <a:p>
                      <a:pPr>
                        <a:buNone/>
                      </a:pPr>
                      <a:r>
                        <a:rPr lang="en-US" altLang="en-US" sz="1200"/>
                        <a:t>Not with RJMCMC</a:t>
                      </a:r>
                      <a:endParaRPr lang="en-US" altLang="en-US" sz="1200"/>
                    </a:p>
                  </a:txBody>
                  <a:tcPr/>
                </a:tc>
              </a:tr>
              <a:tr h="713105">
                <a:tc>
                  <a:txBody>
                    <a:bodyPr/>
                    <a:p>
                      <a:pPr>
                        <a:buNone/>
                      </a:pPr>
                      <a:r>
                        <a:rPr lang="en-US" altLang="en-US" sz="1200"/>
                        <a:t>PCMFit(Mitov et al. 2019)</a:t>
                      </a:r>
                      <a:endParaRPr lang="en-US" altLang="en-US" sz="1200"/>
                    </a:p>
                  </a:txBody>
                  <a:tcPr/>
                </a:tc>
                <a:tc>
                  <a:txBody>
                    <a:bodyPr/>
                    <a:p>
                      <a:pPr>
                        <a:buNone/>
                      </a:pPr>
                      <a:r>
                        <a:rPr lang="en-US" altLang="en-US" sz="1200"/>
                        <a:t>Data driven (Greedy algorithm)</a:t>
                      </a:r>
                      <a:endParaRPr lang="en-US" altLang="en-US" sz="1200"/>
                    </a:p>
                  </a:txBody>
                  <a:tcPr/>
                </a:tc>
                <a:tc>
                  <a:txBody>
                    <a:bodyPr/>
                    <a:p>
                      <a:pPr>
                        <a:buNone/>
                      </a:pPr>
                      <a:r>
                        <a:rPr lang="en-US" altLang="en-US" sz="1200"/>
                        <a:t>Regime-specific</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Discrete + </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Yes</a:t>
                      </a:r>
                      <a:endParaRPr lang="en-US" altLang="en-US" sz="1200"/>
                    </a:p>
                  </a:txBody>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Multivariate OU processes</a:t>
            </a:r>
            <a:endParaRPr lang="en-US"/>
          </a:p>
        </p:txBody>
      </p:sp>
      <p:sp>
        <p:nvSpPr>
          <p:cNvPr id="3" name="Content Placeholder 2"/>
          <p:cNvSpPr>
            <a:spLocks noGrp="1"/>
          </p:cNvSpPr>
          <p:nvPr>
            <p:ph idx="1"/>
          </p:nvPr>
        </p:nvSpPr>
        <p:spPr/>
        <p:txBody>
          <a:bodyPr/>
          <a:p>
            <a:r>
              <a:rPr lang="en-US"/>
              <a:t>https://phenotypicevolution.com/?p=208</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PCMFit &amp; PCMBase</a:t>
            </a:r>
            <a:endParaRPr lang="en-US"/>
          </a:p>
        </p:txBody>
      </p:sp>
      <p:pic>
        <p:nvPicPr>
          <p:cNvPr id="4" name="Content Placeholder 3"/>
          <p:cNvPicPr>
            <a:picLocks noChangeAspect="1"/>
          </p:cNvPicPr>
          <p:nvPr>
            <p:ph idx="1"/>
          </p:nvPr>
        </p:nvPicPr>
        <p:blipFill>
          <a:blip r:embed="rId1"/>
          <a:stretch>
            <a:fillRect/>
          </a:stretch>
        </p:blipFill>
        <p:spPr>
          <a:xfrm>
            <a:off x="533400" y="1600200"/>
            <a:ext cx="10972800" cy="351726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469890" y="76200"/>
            <a:ext cx="6722110" cy="6779260"/>
          </a:xfrm>
          <a:prstGeom prst="rect">
            <a:avLst/>
          </a:prstGeom>
        </p:spPr>
      </p:pic>
      <p:pic>
        <p:nvPicPr>
          <p:cNvPr id="5" name="Picture 4"/>
          <p:cNvPicPr>
            <a:picLocks noChangeAspect="1"/>
          </p:cNvPicPr>
          <p:nvPr/>
        </p:nvPicPr>
        <p:blipFill>
          <a:blip r:embed="rId2"/>
          <a:stretch>
            <a:fillRect/>
          </a:stretch>
        </p:blipFill>
        <p:spPr>
          <a:xfrm>
            <a:off x="457200" y="76200"/>
            <a:ext cx="4566920" cy="6758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85800" y="34290"/>
            <a:ext cx="10457180" cy="678942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3581559" y="304686"/>
            <a:ext cx="4443413" cy="706755"/>
          </a:xfrm>
          <a:prstGeom prst="rect">
            <a:avLst/>
          </a:prstGeom>
          <a:noFill/>
        </p:spPr>
        <p:txBody>
          <a:bodyPr wrap="square" rtlCol="0">
            <a:spAutoFit/>
          </a:bodyPr>
          <a:lstStyle/>
          <a:p>
            <a:pPr algn="ctr"/>
            <a:r>
              <a:rPr lang="en-US" sz="4000" dirty="0"/>
              <a:t>Primate molars</a:t>
            </a:r>
            <a:endParaRPr lang="en-US" sz="4000" dirty="0"/>
          </a:p>
        </p:txBody>
      </p:sp>
      <p:pic>
        <p:nvPicPr>
          <p:cNvPr id="8" name="Picture 7"/>
          <p:cNvPicPr>
            <a:picLocks noChangeAspect="1"/>
          </p:cNvPicPr>
          <p:nvPr/>
        </p:nvPicPr>
        <p:blipFill>
          <a:blip r:embed="rId1" cstate="screen"/>
          <a:stretch>
            <a:fillRect/>
          </a:stretch>
        </p:blipFill>
        <p:spPr>
          <a:xfrm>
            <a:off x="1981359" y="1362710"/>
            <a:ext cx="6609874" cy="4406741"/>
          </a:xfrm>
          <a:prstGeom prst="rect">
            <a:avLst/>
          </a:prstGeom>
        </p:spPr>
      </p:pic>
      <p:pic>
        <p:nvPicPr>
          <p:cNvPr id="21506" name="Picture 2" descr="Carrie Mongle"/>
          <p:cNvPicPr>
            <a:picLocks noChangeAspect="1" noChangeArrowheads="1"/>
          </p:cNvPicPr>
          <p:nvPr/>
        </p:nvPicPr>
        <p:blipFill>
          <a:blip r:embed="rId2" cstate="screen"/>
          <a:srcRect/>
          <a:stretch>
            <a:fillRect/>
          </a:stretch>
        </p:blipFill>
        <p:spPr bwMode="auto">
          <a:xfrm>
            <a:off x="9053671" y="3476308"/>
            <a:ext cx="1462088" cy="15821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904789" y="5131161"/>
            <a:ext cx="1553210" cy="521970"/>
          </a:xfrm>
          <a:prstGeom prst="rect">
            <a:avLst/>
          </a:prstGeom>
          <a:noFill/>
        </p:spPr>
        <p:txBody>
          <a:bodyPr wrap="none" rtlCol="0">
            <a:spAutoFit/>
          </a:bodyPr>
          <a:lstStyle/>
          <a:p>
            <a:r>
              <a:rPr lang="en-US" sz="1400" dirty="0">
                <a:solidFill>
                  <a:schemeClr val="tx1"/>
                </a:solidFill>
              </a:rPr>
              <a:t>Dr. Carrie </a:t>
            </a:r>
            <a:r>
              <a:rPr lang="en-US" sz="1400" dirty="0" err="1">
                <a:solidFill>
                  <a:schemeClr val="tx1"/>
                </a:solidFill>
              </a:rPr>
              <a:t>Mongle</a:t>
            </a:r>
            <a:endParaRPr lang="en-US" sz="1400" dirty="0">
              <a:solidFill>
                <a:schemeClr val="tx1"/>
              </a:solidFill>
            </a:endParaRPr>
          </a:p>
          <a:p>
            <a:r>
              <a:rPr lang="en-US" sz="1400" dirty="0">
                <a:solidFill>
                  <a:schemeClr val="tx1"/>
                </a:solidFill>
              </a:rPr>
              <a:t>Stony Brook</a:t>
            </a:r>
            <a:endParaRPr lang="en-US" sz="1400" dirty="0">
              <a:solidFill>
                <a:schemeClr val="tx1"/>
              </a:solidFill>
            </a:endParaRPr>
          </a:p>
        </p:txBody>
      </p:sp>
      <p:pic>
        <p:nvPicPr>
          <p:cNvPr id="10" name="Picture 9"/>
          <p:cNvPicPr>
            <a:picLocks noChangeAspect="1"/>
          </p:cNvPicPr>
          <p:nvPr/>
        </p:nvPicPr>
        <p:blipFill>
          <a:blip r:embed="rId3" cstate="screen"/>
          <a:stretch>
            <a:fillRect/>
          </a:stretch>
        </p:blipFill>
        <p:spPr>
          <a:xfrm>
            <a:off x="1524000" y="914884"/>
            <a:ext cx="945875" cy="950819"/>
          </a:xfrm>
          <a:prstGeom prst="rect">
            <a:avLst/>
          </a:prstGeom>
        </p:spPr>
      </p:pic>
      <p:sp>
        <p:nvSpPr>
          <p:cNvPr id="11" name="TextBox 10"/>
          <p:cNvSpPr txBox="1"/>
          <p:nvPr/>
        </p:nvSpPr>
        <p:spPr>
          <a:xfrm>
            <a:off x="4962566" y="5769917"/>
            <a:ext cx="2266869" cy="252730"/>
          </a:xfrm>
          <a:prstGeom prst="rect">
            <a:avLst/>
          </a:prstGeom>
          <a:noFill/>
        </p:spPr>
        <p:txBody>
          <a:bodyPr wrap="square" rtlCol="0">
            <a:spAutoFit/>
          </a:bodyPr>
          <a:lstStyle/>
          <a:p>
            <a:r>
              <a:rPr lang="en-US" sz="1050" dirty="0"/>
              <a:t>Credit: </a:t>
            </a:r>
            <a:r>
              <a:rPr lang="en-US" sz="1050" dirty="0" err="1"/>
              <a:t>Leslea</a:t>
            </a:r>
            <a:r>
              <a:rPr lang="en-US" sz="1050" dirty="0"/>
              <a:t> </a:t>
            </a:r>
            <a:r>
              <a:rPr lang="en-US" sz="1050" dirty="0" err="1"/>
              <a:t>Hlusko</a:t>
            </a:r>
            <a:endParaRPr lang="en-US" sz="1050" dirty="0"/>
          </a:p>
        </p:txBody>
      </p:sp>
      <p:pic>
        <p:nvPicPr>
          <p:cNvPr id="2" name="Picture 1"/>
          <p:cNvPicPr>
            <a:picLocks noChangeAspect="1"/>
          </p:cNvPicPr>
          <p:nvPr/>
        </p:nvPicPr>
        <p:blipFill>
          <a:blip r:embed="rId4"/>
          <a:stretch>
            <a:fillRect/>
          </a:stretch>
        </p:blipFill>
        <p:spPr>
          <a:xfrm>
            <a:off x="8904923" y="1334453"/>
            <a:ext cx="1476851" cy="1476851"/>
          </a:xfrm>
          <a:prstGeom prst="rect">
            <a:avLst/>
          </a:prstGeom>
        </p:spPr>
      </p:pic>
      <p:sp>
        <p:nvSpPr>
          <p:cNvPr id="5" name="TextBox 8"/>
          <p:cNvSpPr txBox="1"/>
          <p:nvPr/>
        </p:nvSpPr>
        <p:spPr>
          <a:xfrm>
            <a:off x="8932888" y="2890722"/>
            <a:ext cx="1633855" cy="521970"/>
          </a:xfrm>
          <a:prstGeom prst="rect">
            <a:avLst/>
          </a:prstGeom>
          <a:noFill/>
        </p:spPr>
        <p:txBody>
          <a:bodyPr wrap="none" rtlCol="0">
            <a:spAutoFit/>
          </a:bodyPr>
          <a:p>
            <a:r>
              <a:rPr lang="en-US" sz="1400" dirty="0">
                <a:solidFill>
                  <a:schemeClr val="tx1"/>
                </a:solidFill>
              </a:rPr>
              <a:t>Dr. </a:t>
            </a:r>
            <a:r>
              <a:rPr lang="en-US" altLang="en-US" sz="1400" dirty="0">
                <a:solidFill>
                  <a:schemeClr val="tx1"/>
                </a:solidFill>
              </a:rPr>
              <a:t>Fabio Machado</a:t>
            </a:r>
            <a:endParaRPr lang="en-US" altLang="en-US" sz="1400" dirty="0">
              <a:solidFill>
                <a:schemeClr val="tx1"/>
              </a:solidFill>
            </a:endParaRPr>
          </a:p>
          <a:p>
            <a:r>
              <a:rPr lang="en-US" altLang="en-US" sz="1400" dirty="0">
                <a:solidFill>
                  <a:schemeClr val="tx1"/>
                </a:solidFill>
              </a:rPr>
              <a:t>Virginia Tech</a:t>
            </a:r>
            <a:endParaRPr lang="en-US" altLang="en-US" sz="1400" dirty="0">
              <a:solidFill>
                <a:schemeClr val="tx1"/>
              </a:solidFill>
            </a:endParaRP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3474244" y="947306"/>
            <a:ext cx="4806362" cy="968375"/>
          </a:xfrm>
          <a:prstGeom prst="rect">
            <a:avLst/>
          </a:prstGeom>
          <a:noFill/>
        </p:spPr>
        <p:txBody>
          <a:bodyPr wrap="square" rtlCol="0">
            <a:spAutoFit/>
          </a:bodyPr>
          <a:lstStyle/>
          <a:p>
            <a:pPr algn="ctr"/>
            <a:r>
              <a:rPr lang="en-US" sz="2850" dirty="0">
                <a:solidFill>
                  <a:schemeClr val="bg1">
                    <a:lumMod val="95000"/>
                  </a:schemeClr>
                </a:solidFill>
              </a:rPr>
              <a:t>Inhibitory Cascade Model (ICM)</a:t>
            </a:r>
            <a:endParaRPr lang="en-US" sz="2850" dirty="0">
              <a:solidFill>
                <a:schemeClr val="bg1">
                  <a:lumMod val="95000"/>
                </a:schemeClr>
              </a:solidFill>
            </a:endParaRPr>
          </a:p>
        </p:txBody>
      </p:sp>
      <p:pic>
        <p:nvPicPr>
          <p:cNvPr id="8" name="Picture 7"/>
          <p:cNvPicPr>
            <a:picLocks noChangeAspect="1"/>
          </p:cNvPicPr>
          <p:nvPr/>
        </p:nvPicPr>
        <p:blipFill>
          <a:blip r:embed="rId1"/>
          <a:stretch>
            <a:fillRect/>
          </a:stretch>
        </p:blipFill>
        <p:spPr>
          <a:xfrm>
            <a:off x="1524000" y="2517011"/>
            <a:ext cx="9144000" cy="1823979"/>
          </a:xfrm>
          <a:prstGeom prst="rect">
            <a:avLst/>
          </a:prstGeom>
        </p:spPr>
      </p:pic>
      <p:sp>
        <p:nvSpPr>
          <p:cNvPr id="9" name="TextBox 8"/>
          <p:cNvSpPr txBox="1"/>
          <p:nvPr/>
        </p:nvSpPr>
        <p:spPr>
          <a:xfrm>
            <a:off x="8680655" y="5629854"/>
            <a:ext cx="1915795" cy="299085"/>
          </a:xfrm>
          <a:prstGeom prst="rect">
            <a:avLst/>
          </a:prstGeom>
          <a:noFill/>
        </p:spPr>
        <p:txBody>
          <a:bodyPr wrap="none" rtlCol="0">
            <a:spAutoFit/>
          </a:bodyPr>
          <a:lstStyle/>
          <a:p>
            <a:r>
              <a:rPr lang="en-US" sz="1350" dirty="0"/>
              <a:t>Kavanagh et al. (2007)</a:t>
            </a:r>
            <a:endParaRPr lang="en-US" sz="135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8" name="Rectangles 7"/>
          <p:cNvSpPr/>
          <p:nvPr/>
        </p:nvSpPr>
        <p:spPr>
          <a:xfrm>
            <a:off x="990600" y="0"/>
            <a:ext cx="9822815" cy="688975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sz="1350"/>
          </a:p>
        </p:txBody>
      </p:sp>
      <p:sp>
        <p:nvSpPr>
          <p:cNvPr id="2" name="Title 1"/>
          <p:cNvSpPr>
            <a:spLocks noGrp="1"/>
          </p:cNvSpPr>
          <p:nvPr>
            <p:ph type="title"/>
          </p:nvPr>
        </p:nvSpPr>
        <p:spPr>
          <a:xfrm>
            <a:off x="2209800" y="152400"/>
            <a:ext cx="7886700" cy="964565"/>
          </a:xfrm>
        </p:spPr>
        <p:txBody>
          <a:bodyPr/>
          <a:p>
            <a:r>
              <a:rPr lang="en-US">
                <a:solidFill>
                  <a:schemeClr val="tx1"/>
                </a:solidFill>
              </a:rPr>
              <a:t>Primate molars have it all!</a:t>
            </a:r>
            <a:endParaRPr lang="en-US">
              <a:solidFill>
                <a:schemeClr val="tx1"/>
              </a:solidFill>
            </a:endParaRPr>
          </a:p>
        </p:txBody>
      </p:sp>
      <p:pic>
        <p:nvPicPr>
          <p:cNvPr id="4" name="Content Placeholder 3"/>
          <p:cNvPicPr>
            <a:picLocks noChangeAspect="1"/>
          </p:cNvPicPr>
          <p:nvPr>
            <p:ph idx="1"/>
          </p:nvPr>
        </p:nvPicPr>
        <p:blipFill>
          <a:blip r:embed="rId1"/>
          <a:stretch>
            <a:fillRect/>
          </a:stretch>
        </p:blipFill>
        <p:spPr>
          <a:xfrm>
            <a:off x="1295400" y="1905000"/>
            <a:ext cx="9345930" cy="4803775"/>
          </a:xfrm>
          <a:prstGeom prst="rect">
            <a:avLst/>
          </a:prstGeom>
        </p:spPr>
      </p:pic>
      <p:sp>
        <p:nvSpPr>
          <p:cNvPr id="3" name="Text Box 2"/>
          <p:cNvSpPr txBox="1"/>
          <p:nvPr/>
        </p:nvSpPr>
        <p:spPr>
          <a:xfrm>
            <a:off x="6705283" y="2438400"/>
            <a:ext cx="2381250" cy="506730"/>
          </a:xfrm>
          <a:prstGeom prst="rect">
            <a:avLst/>
          </a:prstGeom>
          <a:solidFill>
            <a:schemeClr val="bg1"/>
          </a:solidFill>
        </p:spPr>
        <p:txBody>
          <a:bodyPr wrap="square" rtlCol="0">
            <a:spAutoFit/>
          </a:bodyPr>
          <a:p>
            <a:r>
              <a:rPr lang="en-US" sz="1350"/>
              <a:t>Quantitative Genetics</a:t>
            </a:r>
            <a:endParaRPr lang="en-US" sz="1350"/>
          </a:p>
          <a:p>
            <a:r>
              <a:rPr lang="en-US" sz="1350"/>
              <a:t>&amp; Developmental models</a:t>
            </a:r>
            <a:endParaRPr lang="en-US" sz="1350"/>
          </a:p>
        </p:txBody>
      </p:sp>
      <p:sp>
        <p:nvSpPr>
          <p:cNvPr id="5" name="Text Box 4"/>
          <p:cNvSpPr txBox="1"/>
          <p:nvPr/>
        </p:nvSpPr>
        <p:spPr>
          <a:xfrm>
            <a:off x="5105083" y="1828800"/>
            <a:ext cx="2381250" cy="299085"/>
          </a:xfrm>
          <a:prstGeom prst="rect">
            <a:avLst/>
          </a:prstGeom>
          <a:solidFill>
            <a:schemeClr val="bg1"/>
          </a:solidFill>
        </p:spPr>
        <p:txBody>
          <a:bodyPr wrap="square" rtlCol="0">
            <a:spAutoFit/>
          </a:bodyPr>
          <a:p>
            <a:r>
              <a:rPr lang="en-US" sz="1350"/>
              <a:t>Modern time-series</a:t>
            </a:r>
            <a:endParaRPr lang="en-US" sz="1350"/>
          </a:p>
        </p:txBody>
      </p:sp>
      <p:sp>
        <p:nvSpPr>
          <p:cNvPr id="6" name="Text Box 5"/>
          <p:cNvSpPr txBox="1"/>
          <p:nvPr/>
        </p:nvSpPr>
        <p:spPr>
          <a:xfrm>
            <a:off x="3200241" y="1905000"/>
            <a:ext cx="1133951" cy="299085"/>
          </a:xfrm>
          <a:prstGeom prst="rect">
            <a:avLst/>
          </a:prstGeom>
          <a:solidFill>
            <a:schemeClr val="bg1"/>
          </a:solidFill>
        </p:spPr>
        <p:txBody>
          <a:bodyPr wrap="square" rtlCol="0">
            <a:spAutoFit/>
          </a:bodyPr>
          <a:p>
            <a:r>
              <a:rPr lang="en-US" sz="1350"/>
              <a:t>Paleodata</a:t>
            </a:r>
            <a:endParaRPr lang="en-US" sz="1350"/>
          </a:p>
        </p:txBody>
      </p:sp>
      <p:sp>
        <p:nvSpPr>
          <p:cNvPr id="7" name="Text Box 6"/>
          <p:cNvSpPr txBox="1"/>
          <p:nvPr/>
        </p:nvSpPr>
        <p:spPr>
          <a:xfrm>
            <a:off x="1600200" y="3048000"/>
            <a:ext cx="1222375" cy="460375"/>
          </a:xfrm>
          <a:prstGeom prst="rect">
            <a:avLst/>
          </a:prstGeom>
          <a:solidFill>
            <a:schemeClr val="bg1"/>
          </a:solidFill>
        </p:spPr>
        <p:txBody>
          <a:bodyPr wrap="square" rtlCol="0">
            <a:spAutoFit/>
          </a:bodyPr>
          <a:p>
            <a:r>
              <a:rPr lang="en-US" sz="1200"/>
              <a:t>Comparative</a:t>
            </a:r>
            <a:endParaRPr lang="en-US" sz="1200"/>
          </a:p>
          <a:p>
            <a:r>
              <a:rPr lang="en-US" sz="1200"/>
              <a:t>data + trees</a:t>
            </a:r>
            <a:endParaRPr lang="en-US" sz="1200"/>
          </a:p>
        </p:txBody>
      </p:sp>
      <p:sp>
        <p:nvSpPr>
          <p:cNvPr id="9" name="Text Box 8"/>
          <p:cNvSpPr txBox="1"/>
          <p:nvPr/>
        </p:nvSpPr>
        <p:spPr>
          <a:xfrm>
            <a:off x="8077200" y="5181600"/>
            <a:ext cx="1889125" cy="460375"/>
          </a:xfrm>
          <a:prstGeom prst="rect">
            <a:avLst/>
          </a:prstGeom>
          <a:solidFill>
            <a:schemeClr val="bg1"/>
          </a:solidFill>
        </p:spPr>
        <p:txBody>
          <a:bodyPr wrap="square" rtlCol="0">
            <a:spAutoFit/>
          </a:bodyPr>
          <a:p>
            <a:r>
              <a:rPr lang="en-US" sz="1200"/>
              <a:t>Informative Constraints/priors</a:t>
            </a:r>
            <a:endParaRPr lang="en-US" sz="12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10873</Words>
  <Application>WPS Presentation</Application>
  <PresentationFormat>On-screen Show (4:3)</PresentationFormat>
  <Paragraphs>976</Paragraphs>
  <Slides>138</Slides>
  <Notes>6</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138</vt:i4>
      </vt:variant>
    </vt:vector>
  </HeadingPairs>
  <TitlesOfParts>
    <vt:vector size="163" baseType="lpstr">
      <vt:lpstr>Arial</vt:lpstr>
      <vt:lpstr>SimSun</vt:lpstr>
      <vt:lpstr>Wingdings</vt:lpstr>
      <vt:lpstr>Minion Pro Cond</vt:lpstr>
      <vt:lpstr>Gubbi</vt:lpstr>
      <vt:lpstr>Ubuntu</vt:lpstr>
      <vt:lpstr>Aharoni</vt:lpstr>
      <vt:lpstr>Microsoft YaHei</vt:lpstr>
      <vt:lpstr>Droid Sans Fallback</vt:lpstr>
      <vt:lpstr>Arial Unicode MS</vt:lpstr>
      <vt:lpstr>Calibri</vt:lpstr>
      <vt:lpstr>Trebuchet MS</vt:lpstr>
      <vt:lpstr>Minion Pro</vt:lpstr>
      <vt:lpstr>Calibri</vt:lpstr>
      <vt:lpstr>Calisto MT</vt:lpstr>
      <vt:lpstr>Minion Pro Cond</vt:lpstr>
      <vt:lpstr>Cabin</vt:lpstr>
      <vt:lpstr>Cambria Math</vt:lpstr>
      <vt:lpstr>DejaVu Math TeX Gyre</vt:lpstr>
      <vt:lpstr>Cambria Math</vt:lpstr>
      <vt:lpstr>Times New Roman</vt:lpstr>
      <vt:lpstr>BatangChe</vt:lpstr>
      <vt:lpstr>OpenSymbol</vt:lpstr>
      <vt:lpstr>ubunt</vt:lpstr>
      <vt:lpstr>Office Theme</vt:lpstr>
      <vt:lpstr>Modeling adaptation on trees Chamela workshop SSB 2023</vt:lpstr>
      <vt:lpstr>Workshop outline</vt:lpstr>
      <vt:lpstr>PowerPoint 演示文稿</vt:lpstr>
      <vt:lpstr>PowerPoint 演示文稿</vt:lpstr>
      <vt:lpstr>PowerPoint 演示文稿</vt:lpstr>
      <vt:lpstr>PowerPoint 演示文稿</vt:lpstr>
      <vt:lpstr>Horned lizards are cool</vt:lpstr>
      <vt:lpstr>What caused these adaptations?</vt:lpstr>
      <vt:lpstr>PowerPoint 演示文稿</vt:lpstr>
      <vt:lpstr>Felsenstein 1985</vt:lpstr>
      <vt:lpstr>What do we want to know?</vt:lpstr>
      <vt:lpstr>What are the characteristics of adaptation?</vt:lpstr>
      <vt:lpstr>Adaptive Landscapes</vt:lpstr>
      <vt:lpstr>What processes affect quantitative trait evolution?</vt:lpstr>
      <vt:lpstr>PowerPoint 演示文稿</vt:lpstr>
      <vt:lpstr>Random walks</vt:lpstr>
      <vt:lpstr>The Drunkard's Walk</vt:lpstr>
      <vt:lpstr>Population genetics</vt:lpstr>
      <vt:lpstr>Quantitative genetics</vt:lpstr>
      <vt:lpstr>Generalized Random Walk</vt:lpstr>
      <vt:lpstr>So if you take many lineages evolving by a Random Walk with constant step variance for t generations, what is the variance among them?</vt:lpstr>
      <vt:lpstr>Continuous time Random Walk = Brownian Motion</vt:lpstr>
      <vt:lpstr>But…</vt:lpstr>
      <vt:lpstr>PowerPoint 演示文稿</vt:lpstr>
      <vt:lpstr>Ornstein-Uhlenbeck Process</vt:lpstr>
      <vt:lpstr>Genetic Drift + Natural Selection</vt:lpstr>
      <vt:lpstr>Useful parameterization:</vt:lpstr>
      <vt:lpstr>Interpreting half-life</vt:lpstr>
      <vt:lpstr>Phylogenetic Half-Life</vt:lpstr>
      <vt:lpstr>Ornstein-Uhlenbeck process</vt:lpstr>
      <vt:lpstr>Ornstein-Uhlenbeck process</vt:lpstr>
      <vt:lpstr>Ornstein-Uhlenbeck process</vt:lpstr>
      <vt:lpstr>Ornstein-Uhlenbeck process</vt:lpstr>
      <vt:lpstr>Simpson's Adaptive Zones</vt:lpstr>
      <vt:lpstr>PowerPoint 演示文稿</vt:lpstr>
      <vt:lpstr>Hunt, Bell &amp; Travis 2007</vt:lpstr>
      <vt:lpstr>OU models on phylogenies</vt:lpstr>
      <vt:lpstr>AC/DC model</vt:lpstr>
      <vt:lpstr>Early Burst -&gt;  			Brownian Motion -&gt; 					Ornstein-Uhlenbeck</vt:lpstr>
      <vt:lpstr>Early Burst -&gt;  			Brownian Motion -&gt; 					Ornstein-Uhlenbeck</vt:lpstr>
      <vt:lpstr>PowerPoint 演示文稿</vt:lpstr>
      <vt:lpstr>PowerPoint 演示文稿</vt:lpstr>
      <vt:lpstr>PowerPoint 演示文稿</vt:lpstr>
      <vt:lpstr>Why we must account for “measurement” error</vt:lpstr>
      <vt:lpstr>EB		BM		OU		WN</vt:lpstr>
      <vt:lpstr>Finding the causes/drivers of adaptation  Y ~ X</vt:lpstr>
      <vt:lpstr>What is the “Primary Optimum” (Hansen 1997)?</vt:lpstr>
      <vt:lpstr>What is a Primary Optimum?</vt:lpstr>
      <vt:lpstr>Hansen 1997</vt:lpstr>
      <vt:lpstr>Felsenstein 1985</vt:lpstr>
      <vt:lpstr>Why can’t we do “regular” linear regression again?</vt:lpstr>
      <vt:lpstr>Y ~ X</vt:lpstr>
      <vt:lpstr>Why can’t we do “regular” linear regression again?</vt:lpstr>
      <vt:lpstr>Y ~ X</vt:lpstr>
      <vt:lpstr>Brownian Motion</vt:lpstr>
      <vt:lpstr>OUwie ouch SLOUCH  (Hansen et al. 2008)</vt:lpstr>
      <vt:lpstr>Multi-optimum OU models  Y ~ Xdiscrete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Like phylogenetic models, lots of PCMs devoted to heterogeneity in the tempo &amp; mode of evolution over branches</vt:lpstr>
      <vt:lpstr>You can change any parameter of the model (or the model itself) at the shift</vt:lpstr>
      <vt:lpstr>PowerPoint 演示文稿</vt:lpstr>
      <vt:lpstr>PowerPoint 演示文稿</vt:lpstr>
      <vt:lpstr>R Demo: Session 1</vt:lpstr>
      <vt:lpstr>OU-BM models  Y ~ Xcontinuous</vt:lpstr>
      <vt:lpstr>OUwie ouch SLOUCH  (Hansen et al. 2008)</vt:lpstr>
      <vt:lpstr>Brownian Motion</vt:lpstr>
      <vt:lpstr>How does thermal physiology evolve in response to changing temperature?</vt:lpstr>
      <vt:lpstr>R Demo: Session 2</vt:lpstr>
      <vt:lpstr>Multivariate OU models  Y ~ Xcontinuous</vt:lpstr>
      <vt:lpstr>PowerPoint 演示文稿</vt:lpstr>
      <vt:lpstr>Uyeda &amp; Harmon 2014</vt:lpstr>
      <vt:lpstr>Two approaches</vt:lpstr>
      <vt:lpstr>PowerPoint 演示文稿</vt:lpstr>
      <vt:lpstr>PowerPoint 演示文稿</vt:lpstr>
      <vt:lpstr>Lizard muscle fibers  (Scales et al. 2009)</vt:lpstr>
      <vt:lpstr>Predator Escape (PE)</vt:lpstr>
      <vt:lpstr>Predator Escape (PE)</vt:lpstr>
      <vt:lpstr>PowerPoint 演示文稿</vt:lpstr>
      <vt:lpstr>PowerPoint 演示文稿</vt:lpstr>
      <vt:lpstr>Combine approaches</vt:lpstr>
      <vt:lpstr>PowerPoint 演示文稿</vt:lpstr>
      <vt:lpstr>PowerPoint 演示文稿</vt:lpstr>
      <vt:lpstr>PowerPoint 演示文稿</vt:lpstr>
      <vt:lpstr>Combine approaches</vt:lpstr>
      <vt:lpstr>Predator escape is a good predictor of muscle fibers in lizards!</vt:lpstr>
      <vt:lpstr> </vt:lpstr>
      <vt:lpstr>PowerPoint 演示文稿</vt:lpstr>
      <vt:lpstr>PowerPoint 演示文稿</vt:lpstr>
      <vt:lpstr>PowerPoint 演示文稿</vt:lpstr>
      <vt:lpstr>PowerPoint 演示文稿</vt:lpstr>
      <vt:lpstr>PowerPoint 演示文稿</vt:lpstr>
      <vt:lpstr>PowerPoint 演示文稿</vt:lpstr>
      <vt:lpstr>Primate molars have it all!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Quantitative Genetics (Lande 1976)</vt:lpstr>
      <vt:lpstr>Ornstein-Uhlenbeck</vt:lpstr>
      <vt:lpstr>Simpson’s Adaptive Zones</vt:lpstr>
      <vt:lpstr>What is meant by this passage? Why does Felsenstein make this argument?</vt:lpstr>
      <vt:lpstr>Implementations</vt:lpstr>
      <vt:lpstr>Quantitative Genetics (Lande 1976)</vt:lpstr>
      <vt:lpstr>Quantitative Genetics (Lande 1976)</vt:lpstr>
      <vt:lpstr>Implementations</vt:lpstr>
      <vt:lpstr>But…</vt:lpstr>
      <vt:lpstr>PowerPoint 演示文稿</vt:lpstr>
      <vt:lpstr>Uyeda &amp; Harmon 2014</vt:lpstr>
      <vt:lpstr>Implementations</vt:lpstr>
      <vt:lpstr>PowerPoint 演示文稿</vt:lpstr>
      <vt:lpstr>But…</vt:lpstr>
      <vt:lpstr>Bayesian Reversible-Jump Markov Chain Monte Carlo</vt:lpstr>
      <vt:lpstr>PowerPoint 演示文稿</vt:lpstr>
      <vt:lpstr>Uyeda &amp; Harmon 2014</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SSB 2017</dc:title>
  <dc:creator>Josef C Uyeda</dc:creator>
  <cp:lastModifiedBy>juyeda</cp:lastModifiedBy>
  <cp:revision>46</cp:revision>
  <dcterms:created xsi:type="dcterms:W3CDTF">2023-01-20T13:31:25Z</dcterms:created>
  <dcterms:modified xsi:type="dcterms:W3CDTF">2023-01-20T13:31:25Z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